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theme+xml" PartName="/ppt/theme/theme2.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theme+xml" PartName="/ppt/theme/theme3.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theme+xml" PartName="/ppt/theme/theme4.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theme+xml" PartName="/ppt/theme/theme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presentationml.slideLayout+xml" PartName="/ppt/slideLayouts/slideLayout58.xml"/>
  <Override ContentType="application/vnd.openxmlformats-officedocument.presentationml.slideLayout+xml" PartName="/ppt/slideLayouts/slideLayout59.xml"/>
  <Override ContentType="application/vnd.openxmlformats-officedocument.presentationml.slideLayout+xml" PartName="/ppt/slideLayouts/slideLayout60.xml"/>
  <Override ContentType="application/vnd.openxmlformats-officedocument.presentationml.slideLayout+xml" PartName="/ppt/slideLayouts/slideLayout61.xml"/>
  <Override ContentType="application/vnd.openxmlformats-officedocument.presentationml.slideLayout+xml" PartName="/ppt/slideLayouts/slideLayout62.xml"/>
  <Override ContentType="application/vnd.openxmlformats-officedocument.theme+xml" PartName="/ppt/theme/theme6.xml"/>
  <Override ContentType="application/vnd.openxmlformats-officedocument.theme+xml" PartName="/ppt/theme/theme7.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1" r:id="rId3"/>
    <p:sldMasterId id="2147483691" r:id="rId4"/>
    <p:sldMasterId id="2147483701" r:id="rId5"/>
    <p:sldMasterId id="2147483711" r:id="rId6"/>
  </p:sldMasterIdLst>
  <p:notesMasterIdLst>
    <p:notesMasterId r:id="rId61"/>
  </p:notesMasterIdLst>
  <p:sldIdLst>
    <p:sldId id="258" r:id="rId7"/>
    <p:sldId id="257" r:id="rId8"/>
    <p:sldId id="697" r:id="rId9"/>
    <p:sldId id="2383" r:id="rId10"/>
    <p:sldId id="260" r:id="rId11"/>
    <p:sldId id="261" r:id="rId12"/>
    <p:sldId id="262" r:id="rId13"/>
    <p:sldId id="263" r:id="rId14"/>
    <p:sldId id="264" r:id="rId15"/>
    <p:sldId id="265" r:id="rId16"/>
    <p:sldId id="266" r:id="rId17"/>
    <p:sldId id="267" r:id="rId18"/>
    <p:sldId id="268" r:id="rId19"/>
    <p:sldId id="269" r:id="rId20"/>
    <p:sldId id="271" r:id="rId21"/>
    <p:sldId id="272" r:id="rId22"/>
    <p:sldId id="273" r:id="rId23"/>
    <p:sldId id="280" r:id="rId24"/>
    <p:sldId id="2381" r:id="rId25"/>
    <p:sldId id="2382" r:id="rId26"/>
    <p:sldId id="341" r:id="rId27"/>
    <p:sldId id="342" r:id="rId28"/>
    <p:sldId id="343" r:id="rId29"/>
    <p:sldId id="2384" r:id="rId30"/>
    <p:sldId id="348" r:id="rId31"/>
    <p:sldId id="349" r:id="rId32"/>
    <p:sldId id="350" r:id="rId33"/>
    <p:sldId id="351" r:id="rId34"/>
    <p:sldId id="344" r:id="rId35"/>
    <p:sldId id="345" r:id="rId36"/>
    <p:sldId id="346" r:id="rId37"/>
    <p:sldId id="347" r:id="rId38"/>
    <p:sldId id="352" r:id="rId39"/>
    <p:sldId id="353" r:id="rId40"/>
    <p:sldId id="354" r:id="rId41"/>
    <p:sldId id="357" r:id="rId42"/>
    <p:sldId id="355" r:id="rId43"/>
    <p:sldId id="327" r:id="rId44"/>
    <p:sldId id="329" r:id="rId45"/>
    <p:sldId id="328" r:id="rId46"/>
    <p:sldId id="330" r:id="rId47"/>
    <p:sldId id="331" r:id="rId48"/>
    <p:sldId id="332" r:id="rId49"/>
    <p:sldId id="333" r:id="rId50"/>
    <p:sldId id="334" r:id="rId51"/>
    <p:sldId id="335" r:id="rId52"/>
    <p:sldId id="336" r:id="rId53"/>
    <p:sldId id="274" r:id="rId54"/>
    <p:sldId id="275" r:id="rId55"/>
    <p:sldId id="276" r:id="rId56"/>
    <p:sldId id="281" r:id="rId57"/>
    <p:sldId id="278" r:id="rId58"/>
    <p:sldId id="2385" r:id="rId59"/>
    <p:sldId id="279"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93" autoAdjust="0"/>
    <p:restoredTop sz="94660"/>
  </p:normalViewPr>
  <p:slideViewPr>
    <p:cSldViewPr snapToGrid="0">
      <p:cViewPr varScale="1">
        <p:scale>
          <a:sx n="42" d="100"/>
          <a:sy n="42" d="100"/>
        </p:scale>
        <p:origin x="62" y="90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48EE9F-38A1-4C33-AB3F-89E8062975C5}" type="datetimeFigureOut">
              <a:rPr lang="en-US" smtClean="0"/>
              <a:t>8/14/2025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2BC8DD-7D2A-4EC2-946B-EE2DE95446DB}" type="slidenum">
              <a:rPr lang="en-US" smtClean="0"/>
              <a:t>‹#›</a:t>
            </a:fld>
            <a:endParaRPr lang="en-US"/>
          </a:p>
        </p:txBody>
      </p:sp>
    </p:spTree>
    <p:extLst>
      <p:ext uri="{BB962C8B-B14F-4D97-AF65-F5344CB8AC3E}">
        <p14:creationId xmlns:p14="http://schemas.microsoft.com/office/powerpoint/2010/main" val="80225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2350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3031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(EPC): </a:t>
            </a:r>
            <a:r>
              <a:rPr lang="en-US" sz="1100" dirty="0" err="1">
                <a:solidFill>
                  <a:srgbClr val="000000"/>
                </a:solidFill>
                <a:ea typeface="ＭＳ Ｐゴシック" panose="020B0600070205080204" pitchFamily="34" charset="-128"/>
                <a:sym typeface="Arial"/>
              </a:rPr>
              <a:t>là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ký</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giữa</a:t>
            </a:r>
            <a:r>
              <a:rPr lang="en-US" sz="1100" dirty="0">
                <a:solidFill>
                  <a:srgbClr val="000000"/>
                </a:solidFill>
                <a:ea typeface="ＭＳ Ｐゴシック" panose="020B0600070205080204" pitchFamily="34" charset="-128"/>
                <a:sym typeface="Arial"/>
              </a:rPr>
              <a:t> ESCO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Khách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hàng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để</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thực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dịch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vụ</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sử</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dụng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chia </a:t>
            </a:r>
            <a:r>
              <a:rPr lang="en-US" sz="1100" dirty="0" err="1">
                <a:solidFill>
                  <a:srgbClr val="000000"/>
                </a:solidFill>
                <a:ea typeface="ＭＳ Ｐゴシック" panose="020B0600070205080204" pitchFamily="34" charset="-128"/>
                <a:sym typeface="Arial"/>
              </a:rPr>
              <a:t>sẻ</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mức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ESCO </a:t>
            </a:r>
            <a:r>
              <a:rPr lang="en-US" sz="1100" dirty="0" err="1">
                <a:solidFill>
                  <a:srgbClr val="000000"/>
                </a:solidFill>
                <a:ea typeface="ＭＳ Ｐゴシック" panose="020B0600070205080204" pitchFamily="34" charset="-128"/>
                <a:sym typeface="Arial"/>
              </a:rPr>
              <a:t>chịu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mọi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rủi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ro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tài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chính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kỹ</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thuật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của</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dự</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án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bằng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xếp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tài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chính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để</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thực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dự</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án</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đầu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tư</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lắp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đặt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các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trang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bị</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tại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cơ</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sở</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sử</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dụng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của</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khách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hàng</a:t>
            </a:r>
            <a:endParaRPr lang="en-US" sz="1100" dirty="0">
              <a:solidFill>
                <a:srgbClr val="000000"/>
              </a:solidFill>
              <a:ea typeface="ＭＳ Ｐゴシック" panose="020B0600070205080204" pitchFamily="34" charset="-128"/>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Hợp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đồng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đảm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bảo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mức</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ESCO </a:t>
            </a:r>
            <a:r>
              <a:rPr lang="en-US" sz="1100" dirty="0" err="1">
                <a:solidFill>
                  <a:srgbClr val="000000"/>
                </a:solidFill>
                <a:ea typeface="ＭＳ Ｐゴシック" panose="020B0600070205080204" pitchFamily="34" charset="-128"/>
                <a:sym typeface="Arial"/>
              </a:rPr>
              <a:t>chịu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trách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nhiệm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cung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cấp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thiết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kế</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lắp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đặt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lường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đảm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bảo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giải</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pháp</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sử</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dụng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năng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lượng</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tiết</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kiệm</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và</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hiệu</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quả</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cho</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khách</a:t>
            </a:r>
            <a:r>
              <a:rPr lang="en-US" sz="1100" dirty="0">
                <a:solidFill>
                  <a:srgbClr val="000000"/>
                </a:solidFill>
                <a:ea typeface="ＭＳ Ｐゴシック" panose="020B0600070205080204" pitchFamily="34" charset="-128"/>
                <a:sym typeface="Arial"/>
              </a:rPr>
              <a:t> </a:t>
            </a:r>
            <a:r>
              <a:rPr lang="en-US" sz="1100" dirty="0" err="1">
                <a:solidFill>
                  <a:srgbClr val="000000"/>
                </a:solidFill>
                <a:ea typeface="ＭＳ Ｐゴシック" panose="020B0600070205080204" pitchFamily="34" charset="-128"/>
                <a:sym typeface="Arial"/>
              </a:rPr>
              <a:t>hàng</a:t>
            </a:r>
            <a:r>
              <a:rPr lang="en-US" sz="1100" dirty="0">
                <a:solidFill>
                  <a:srgbClr val="000000"/>
                </a:solidFill>
                <a:ea typeface="ＭＳ Ｐゴシック" panose="020B0600070205080204" pitchFamily="34" charset="-128"/>
                <a:sym typeface="Arial"/>
              </a:rPr>
              <a:t>.</a:t>
            </a:r>
          </a:p>
          <a:p>
            <a:endParaRPr lang="en-US" dirty="0"/>
          </a:p>
        </p:txBody>
      </p:sp>
    </p:spTree>
    <p:extLst>
      <p:ext uri="{BB962C8B-B14F-4D97-AF65-F5344CB8AC3E}">
        <p14:creationId xmlns:p14="http://schemas.microsoft.com/office/powerpoint/2010/main" val="296505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2693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B0239-609D-32DC-67AE-953FC97E7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DE9F43-11D1-0148-EE74-949C235CA7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5B4A27-1C44-E89D-614B-91ABD873CD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4D71AB-507B-6E34-5751-36EEAE0B6A68}"/>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64593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98935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89811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29456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5355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dirty="0"/>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01074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dirty="0"/>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390978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dirty="0"/>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7247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dirty="0"/>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117978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dirty="0"/>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63112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dirty="0"/>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03279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dirty="0"/>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65730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50694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2008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00430338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dirty="0"/>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04402686"/>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dirty="0"/>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30011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8"/>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2"/>
            <a:ext cx="2430978"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8"/>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2"/>
            <a:ext cx="537282" cy="475738"/>
          </a:xfrm>
          <a:prstGeom prst="rect">
            <a:avLst/>
          </a:prstGeom>
        </p:spPr>
      </p:pic>
    </p:spTree>
    <p:extLst>
      <p:ext uri="{BB962C8B-B14F-4D97-AF65-F5344CB8AC3E}">
        <p14:creationId xmlns:p14="http://schemas.microsoft.com/office/powerpoint/2010/main" val="2000667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5">
              <a:spcBef>
                <a:spcPts val="0"/>
              </a:spcBef>
              <a:spcAft>
                <a:spcPts val="0"/>
              </a:spcAft>
              <a:buSzPts val="1200"/>
              <a:buChar char="●"/>
              <a:defRPr sz="2000">
                <a:latin typeface="+mn-lt"/>
              </a:defRPr>
            </a:lvl1pPr>
            <a:lvl2pPr marL="1219122" lvl="1" indent="-406375">
              <a:spcBef>
                <a:spcPts val="0"/>
              </a:spcBef>
              <a:spcAft>
                <a:spcPts val="0"/>
              </a:spcAft>
              <a:buSzPts val="1200"/>
              <a:buChar char="○"/>
              <a:defRPr sz="1600"/>
            </a:lvl2pPr>
            <a:lvl3pPr marL="1828682" lvl="2" indent="-406375">
              <a:spcBef>
                <a:spcPts val="0"/>
              </a:spcBef>
              <a:spcAft>
                <a:spcPts val="0"/>
              </a:spcAft>
              <a:buSzPts val="1200"/>
              <a:buChar char="■"/>
              <a:defRPr sz="1600"/>
            </a:lvl3pPr>
            <a:lvl4pPr marL="2438241" lvl="3" indent="-406375">
              <a:spcBef>
                <a:spcPts val="0"/>
              </a:spcBef>
              <a:spcAft>
                <a:spcPts val="0"/>
              </a:spcAft>
              <a:buSzPts val="1200"/>
              <a:buChar char="●"/>
              <a:defRPr sz="1600"/>
            </a:lvl4pPr>
            <a:lvl5pPr marL="3047802" lvl="4" indent="-406375">
              <a:spcBef>
                <a:spcPts val="0"/>
              </a:spcBef>
              <a:spcAft>
                <a:spcPts val="0"/>
              </a:spcAft>
              <a:buSzPts val="1200"/>
              <a:buChar char="○"/>
              <a:defRPr sz="1600"/>
            </a:lvl5pPr>
            <a:lvl6pPr marL="3657363" lvl="5" indent="-406375">
              <a:spcBef>
                <a:spcPts val="0"/>
              </a:spcBef>
              <a:spcAft>
                <a:spcPts val="0"/>
              </a:spcAft>
              <a:buSzPts val="1200"/>
              <a:buChar char="■"/>
              <a:defRPr sz="1600"/>
            </a:lvl6pPr>
            <a:lvl7pPr marL="4266923" lvl="6" indent="-406375">
              <a:spcBef>
                <a:spcPts val="0"/>
              </a:spcBef>
              <a:spcAft>
                <a:spcPts val="0"/>
              </a:spcAft>
              <a:buSzPts val="1200"/>
              <a:buChar char="●"/>
              <a:defRPr sz="1600"/>
            </a:lvl7pPr>
            <a:lvl8pPr marL="4876483" lvl="7" indent="-406375">
              <a:spcBef>
                <a:spcPts val="0"/>
              </a:spcBef>
              <a:spcAft>
                <a:spcPts val="0"/>
              </a:spcAft>
              <a:buSzPts val="1200"/>
              <a:buChar char="○"/>
              <a:defRPr sz="1600"/>
            </a:lvl8pPr>
            <a:lvl9pPr marL="5486045" lvl="8" indent="-406375">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817500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807352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7">
              <a:spcBef>
                <a:spcPts val="0"/>
              </a:spcBef>
              <a:spcAft>
                <a:spcPts val="0"/>
              </a:spcAft>
              <a:buSzPts val="1400"/>
              <a:buChar char="●"/>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41907227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6051036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7" algn="ctr">
              <a:spcBef>
                <a:spcPts val="0"/>
              </a:spcBef>
              <a:spcAft>
                <a:spcPts val="0"/>
              </a:spcAft>
              <a:buSzPts val="1400"/>
              <a:buChar char="●"/>
              <a:defRPr sz="2000">
                <a:latin typeface="+mn-lt"/>
              </a:defRPr>
            </a:lvl1pPr>
            <a:lvl2pPr marL="1219122" lvl="1" indent="-423307" algn="ctr">
              <a:spcBef>
                <a:spcPts val="0"/>
              </a:spcBef>
              <a:spcAft>
                <a:spcPts val="0"/>
              </a:spcAft>
              <a:buSzPts val="1400"/>
              <a:buChar char="○"/>
              <a:defRPr/>
            </a:lvl2pPr>
            <a:lvl3pPr marL="1828682" lvl="2" indent="-423307" algn="ctr">
              <a:spcBef>
                <a:spcPts val="0"/>
              </a:spcBef>
              <a:spcAft>
                <a:spcPts val="0"/>
              </a:spcAft>
              <a:buSzPts val="1400"/>
              <a:buChar char="■"/>
              <a:defRPr/>
            </a:lvl3pPr>
            <a:lvl4pPr marL="2438241" lvl="3" indent="-423307" algn="ctr">
              <a:spcBef>
                <a:spcPts val="0"/>
              </a:spcBef>
              <a:spcAft>
                <a:spcPts val="0"/>
              </a:spcAft>
              <a:buSzPts val="1400"/>
              <a:buChar char="●"/>
              <a:defRPr/>
            </a:lvl4pPr>
            <a:lvl5pPr marL="3047802" lvl="4" indent="-423307" algn="ctr">
              <a:spcBef>
                <a:spcPts val="0"/>
              </a:spcBef>
              <a:spcAft>
                <a:spcPts val="0"/>
              </a:spcAft>
              <a:buSzPts val="1400"/>
              <a:buChar char="○"/>
              <a:defRPr/>
            </a:lvl5pPr>
            <a:lvl6pPr marL="3657363" lvl="5" indent="-423307" algn="ctr">
              <a:spcBef>
                <a:spcPts val="0"/>
              </a:spcBef>
              <a:spcAft>
                <a:spcPts val="0"/>
              </a:spcAft>
              <a:buSzPts val="1400"/>
              <a:buChar char="■"/>
              <a:defRPr/>
            </a:lvl6pPr>
            <a:lvl7pPr marL="4266923" lvl="6" indent="-423307" algn="ctr">
              <a:spcBef>
                <a:spcPts val="0"/>
              </a:spcBef>
              <a:spcAft>
                <a:spcPts val="0"/>
              </a:spcAft>
              <a:buSzPts val="1400"/>
              <a:buChar char="●"/>
              <a:defRPr/>
            </a:lvl7pPr>
            <a:lvl8pPr marL="4876483" lvl="7" indent="-423307" algn="ctr">
              <a:spcBef>
                <a:spcPts val="0"/>
              </a:spcBef>
              <a:spcAft>
                <a:spcPts val="0"/>
              </a:spcAft>
              <a:buSzPts val="1400"/>
              <a:buChar char="○"/>
              <a:defRPr/>
            </a:lvl8pPr>
            <a:lvl9pPr marL="5486045" lvl="8" indent="-423307"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059665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2"/>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8"/>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1857592131"/>
      </p:ext>
    </p:extLst>
  </p:cSld>
  <p:clrMapOvr>
    <a:masterClrMapping/>
  </p:clrMapOvr>
  <p:transition advClick="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8"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fld id="{BECF2DCF-3FB2-4886-B9A2-C1E0050B20B1}" type="slidenum">
              <a:rPr lang="en-GB" sz="1867" kern="0" smtClean="0">
                <a:solidFill>
                  <a:srgbClr val="000000"/>
                </a:solidFill>
                <a:cs typeface="Arial"/>
                <a:sym typeface="Arial"/>
              </a:rPr>
              <a:pPr defTabSz="914363">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2"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4" y="-165243"/>
            <a:ext cx="961478" cy="961478"/>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8"/>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2"/>
            <a:ext cx="537282" cy="475738"/>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417325098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7">
              <a:spcBef>
                <a:spcPts val="0"/>
              </a:spcBef>
              <a:spcAft>
                <a:spcPts val="0"/>
              </a:spcAft>
              <a:buSzPts val="1400"/>
              <a:buChar char="●"/>
              <a:defRPr sz="2000">
                <a:latin typeface="+mn-lt"/>
              </a:defRPr>
            </a:lvl1pPr>
            <a:lvl2pPr marL="1219122" lvl="1" indent="-423307">
              <a:spcBef>
                <a:spcPts val="0"/>
              </a:spcBef>
              <a:spcAft>
                <a:spcPts val="0"/>
              </a:spcAft>
              <a:buSzPts val="1400"/>
              <a:buChar char="○"/>
              <a:defRPr/>
            </a:lvl2pPr>
            <a:lvl3pPr marL="1828682" lvl="2" indent="-423307">
              <a:spcBef>
                <a:spcPts val="0"/>
              </a:spcBef>
              <a:spcAft>
                <a:spcPts val="0"/>
              </a:spcAft>
              <a:buSzPts val="1400"/>
              <a:buChar char="■"/>
              <a:defRPr/>
            </a:lvl3pPr>
            <a:lvl4pPr marL="2438241" lvl="3" indent="-423307">
              <a:spcBef>
                <a:spcPts val="0"/>
              </a:spcBef>
              <a:spcAft>
                <a:spcPts val="0"/>
              </a:spcAft>
              <a:buSzPts val="1400"/>
              <a:buChar char="●"/>
              <a:defRPr/>
            </a:lvl4pPr>
            <a:lvl5pPr marL="3047802" lvl="4" indent="-423307">
              <a:spcBef>
                <a:spcPts val="0"/>
              </a:spcBef>
              <a:spcAft>
                <a:spcPts val="0"/>
              </a:spcAft>
              <a:buSzPts val="1400"/>
              <a:buChar char="○"/>
              <a:defRPr/>
            </a:lvl5pPr>
            <a:lvl6pPr marL="3657363" lvl="5" indent="-423307">
              <a:spcBef>
                <a:spcPts val="0"/>
              </a:spcBef>
              <a:spcAft>
                <a:spcPts val="0"/>
              </a:spcAft>
              <a:buSzPts val="1400"/>
              <a:buChar char="■"/>
              <a:defRPr/>
            </a:lvl6pPr>
            <a:lvl7pPr marL="4266923" lvl="6" indent="-423307">
              <a:spcBef>
                <a:spcPts val="0"/>
              </a:spcBef>
              <a:spcAft>
                <a:spcPts val="0"/>
              </a:spcAft>
              <a:buSzPts val="1400"/>
              <a:buChar char="●"/>
              <a:defRPr/>
            </a:lvl7pPr>
            <a:lvl8pPr marL="4876483" lvl="7" indent="-423307">
              <a:spcBef>
                <a:spcPts val="0"/>
              </a:spcBef>
              <a:spcAft>
                <a:spcPts val="0"/>
              </a:spcAft>
              <a:buSzPts val="1400"/>
              <a:buChar char="○"/>
              <a:defRPr/>
            </a:lvl8pPr>
            <a:lvl9pPr marL="5486045" lvl="8" indent="-423307">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8"/>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2"/>
            <a:ext cx="537282" cy="475738"/>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2960701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Arial" panose="020B0604020202020204" pitchFamily="34" charset="0"/>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066320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dirty="0"/>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369478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Arial" panose="020B0604020202020204" pitchFamily="34" charset="0"/>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096791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2983929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Arial" panose="020B0604020202020204" pitchFamily="34" charset="0"/>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5636598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atin typeface="Arial" panose="020B0604020202020204" pitchFamily="34" charset="0"/>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5427726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Arial" panose="020B0604020202020204" pitchFamily="34" charset="0"/>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67879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411232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4986298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20974322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61" lvl="0" indent="-406374">
              <a:spcBef>
                <a:spcPts val="0"/>
              </a:spcBef>
              <a:spcAft>
                <a:spcPts val="0"/>
              </a:spcAft>
              <a:buSzPts val="1200"/>
              <a:buChar char="●"/>
              <a:defRPr sz="2000">
                <a:latin typeface="+mn-lt"/>
              </a:defRPr>
            </a:lvl1pPr>
            <a:lvl2pPr marL="1219121" lvl="1" indent="-406374">
              <a:spcBef>
                <a:spcPts val="0"/>
              </a:spcBef>
              <a:spcAft>
                <a:spcPts val="0"/>
              </a:spcAft>
              <a:buSzPts val="1200"/>
              <a:buChar char="○"/>
              <a:defRPr sz="1600"/>
            </a:lvl2pPr>
            <a:lvl3pPr marL="1828681" lvl="2" indent="-406374">
              <a:spcBef>
                <a:spcPts val="0"/>
              </a:spcBef>
              <a:spcAft>
                <a:spcPts val="0"/>
              </a:spcAft>
              <a:buSzPts val="1200"/>
              <a:buChar char="■"/>
              <a:defRPr sz="1600"/>
            </a:lvl3pPr>
            <a:lvl4pPr marL="2438242" lvl="3" indent="-406374">
              <a:spcBef>
                <a:spcPts val="0"/>
              </a:spcBef>
              <a:spcAft>
                <a:spcPts val="0"/>
              </a:spcAft>
              <a:buSzPts val="1200"/>
              <a:buChar char="●"/>
              <a:defRPr sz="1600"/>
            </a:lvl4pPr>
            <a:lvl5pPr marL="3047802" lvl="4" indent="-406374">
              <a:spcBef>
                <a:spcPts val="0"/>
              </a:spcBef>
              <a:spcAft>
                <a:spcPts val="0"/>
              </a:spcAft>
              <a:buSzPts val="1200"/>
              <a:buChar char="○"/>
              <a:defRPr sz="1600"/>
            </a:lvl5pPr>
            <a:lvl6pPr marL="3657363" lvl="5" indent="-406374">
              <a:spcBef>
                <a:spcPts val="0"/>
              </a:spcBef>
              <a:spcAft>
                <a:spcPts val="0"/>
              </a:spcAft>
              <a:buSzPts val="1200"/>
              <a:buChar char="■"/>
              <a:defRPr sz="1600"/>
            </a:lvl6pPr>
            <a:lvl7pPr marL="4266923" lvl="6" indent="-406374">
              <a:spcBef>
                <a:spcPts val="0"/>
              </a:spcBef>
              <a:spcAft>
                <a:spcPts val="0"/>
              </a:spcAft>
              <a:buSzPts val="1200"/>
              <a:buChar char="●"/>
              <a:defRPr sz="1600"/>
            </a:lvl7pPr>
            <a:lvl8pPr marL="4876483" lvl="7" indent="-406374">
              <a:spcBef>
                <a:spcPts val="0"/>
              </a:spcBef>
              <a:spcAft>
                <a:spcPts val="0"/>
              </a:spcAft>
              <a:buSzPts val="1200"/>
              <a:buChar char="○"/>
              <a:defRPr sz="1600"/>
            </a:lvl8pPr>
            <a:lvl9pPr marL="5486044" lvl="8" indent="-406374">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74284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85883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656224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61" lvl="0" indent="-423306">
              <a:spcBef>
                <a:spcPts val="0"/>
              </a:spcBef>
              <a:spcAft>
                <a:spcPts val="0"/>
              </a:spcAft>
              <a:buSzPts val="1400"/>
              <a:buChar char="●"/>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394552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61" lvl="0" indent="-304779">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539119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7394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03896444"/>
      </p:ext>
    </p:extLst>
  </p:cSld>
  <p:clrMapOvr>
    <a:masterClrMapping/>
  </p:clrMapOvr>
  <p:transition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63">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63">
              <a:buClr>
                <a:srgbClr val="000000"/>
              </a:buClr>
              <a:defRPr/>
            </a:pPr>
            <a:fld id="{BECF2DCF-3FB2-4886-B9A2-C1E0050B20B1}" type="slidenum">
              <a:rPr lang="en-GB" sz="1867" kern="0" smtClean="0">
                <a:solidFill>
                  <a:srgbClr val="000000"/>
                </a:solidFill>
                <a:cs typeface="Arial"/>
                <a:sym typeface="Arial"/>
              </a:rPr>
              <a:pPr defTabSz="914363">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60616497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826557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dirty="0"/>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5" y="6176751"/>
            <a:ext cx="537281" cy="475737"/>
          </a:xfrm>
          <a:prstGeom prst="rect">
            <a:avLst/>
          </a:prstGeom>
        </p:spPr>
      </p:pic>
    </p:spTree>
    <p:extLst>
      <p:ext uri="{BB962C8B-B14F-4D97-AF65-F5344CB8AC3E}">
        <p14:creationId xmlns:p14="http://schemas.microsoft.com/office/powerpoint/2010/main" val="3300769352"/>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One column text" userDrawn="1">
  <p:cSld name="One column text">
    <p:spTree>
      <p:nvGrpSpPr>
        <p:cNvPr id="1" name="Shape 22"/>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2425962268"/>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Main point" userDrawn="1">
  <p:cSld name="Main point">
    <p:spTree>
      <p:nvGrpSpPr>
        <p:cNvPr id="1" name="Shape 25"/>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2582623683"/>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 title and description">
    <p:spTree>
      <p:nvGrpSpPr>
        <p:cNvPr id="1" name="Shape 27"/>
        <p:cNvGrpSpPr/>
        <p:nvPr/>
      </p:nvGrpSpPr>
      <p:grpSpPr>
        <a:xfrm>
          <a:off x="0" y="0"/>
          <a:ext cx="0" cy="0"/>
          <a:chOff x="0" y="0"/>
          <a:chExt cx="0" cy="0"/>
        </a:xfrm>
      </p:grpSpPr>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1375726214"/>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5999"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5999"/>
            </a:lvl2pPr>
            <a:lvl3pPr lvl="2" algn="ctr">
              <a:spcBef>
                <a:spcPts val="0"/>
              </a:spcBef>
              <a:spcAft>
                <a:spcPts val="0"/>
              </a:spcAft>
              <a:buSzPts val="12000"/>
              <a:buNone/>
              <a:defRPr sz="15999"/>
            </a:lvl3pPr>
            <a:lvl4pPr lvl="3" algn="ctr">
              <a:spcBef>
                <a:spcPts val="0"/>
              </a:spcBef>
              <a:spcAft>
                <a:spcPts val="0"/>
              </a:spcAft>
              <a:buSzPts val="12000"/>
              <a:buNone/>
              <a:defRPr sz="15999"/>
            </a:lvl4pPr>
            <a:lvl5pPr lvl="4" algn="ctr">
              <a:spcBef>
                <a:spcPts val="0"/>
              </a:spcBef>
              <a:spcAft>
                <a:spcPts val="0"/>
              </a:spcAft>
              <a:buSzPts val="12000"/>
              <a:buNone/>
              <a:defRPr sz="15999"/>
            </a:lvl5pPr>
            <a:lvl6pPr lvl="5" algn="ctr">
              <a:spcBef>
                <a:spcPts val="0"/>
              </a:spcBef>
              <a:spcAft>
                <a:spcPts val="0"/>
              </a:spcAft>
              <a:buSzPts val="12000"/>
              <a:buNone/>
              <a:defRPr sz="15999"/>
            </a:lvl6pPr>
            <a:lvl7pPr lvl="6" algn="ctr">
              <a:spcBef>
                <a:spcPts val="0"/>
              </a:spcBef>
              <a:spcAft>
                <a:spcPts val="0"/>
              </a:spcAft>
              <a:buSzPts val="12000"/>
              <a:buNone/>
              <a:defRPr sz="15999"/>
            </a:lvl7pPr>
            <a:lvl8pPr lvl="7" algn="ctr">
              <a:spcBef>
                <a:spcPts val="0"/>
              </a:spcBef>
              <a:spcAft>
                <a:spcPts val="0"/>
              </a:spcAft>
              <a:buSzPts val="12000"/>
              <a:buNone/>
              <a:defRPr sz="15999"/>
            </a:lvl8pPr>
            <a:lvl9pPr lvl="8" algn="ctr">
              <a:spcBef>
                <a:spcPts val="0"/>
              </a:spcBef>
              <a:spcAft>
                <a:spcPts val="0"/>
              </a:spcAft>
              <a:buSzPts val="12000"/>
              <a:buNone/>
              <a:defRPr sz="15999"/>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61" lvl="0" indent="-423306" algn="ctr">
              <a:spcBef>
                <a:spcPts val="0"/>
              </a:spcBef>
              <a:spcAft>
                <a:spcPts val="0"/>
              </a:spcAft>
              <a:buSzPts val="1400"/>
              <a:buChar char="●"/>
              <a:defRPr sz="2000">
                <a:latin typeface="+mn-lt"/>
              </a:defRPr>
            </a:lvl1pPr>
            <a:lvl2pPr marL="1219121" lvl="1" indent="-423306" algn="ctr">
              <a:spcBef>
                <a:spcPts val="0"/>
              </a:spcBef>
              <a:spcAft>
                <a:spcPts val="0"/>
              </a:spcAft>
              <a:buSzPts val="1400"/>
              <a:buChar char="○"/>
              <a:defRPr/>
            </a:lvl2pPr>
            <a:lvl3pPr marL="1828681" lvl="2" indent="-423306" algn="ctr">
              <a:spcBef>
                <a:spcPts val="0"/>
              </a:spcBef>
              <a:spcAft>
                <a:spcPts val="0"/>
              </a:spcAft>
              <a:buSzPts val="1400"/>
              <a:buChar char="■"/>
              <a:defRPr/>
            </a:lvl3pPr>
            <a:lvl4pPr marL="2438242" lvl="3" indent="-423306" algn="ctr">
              <a:spcBef>
                <a:spcPts val="0"/>
              </a:spcBef>
              <a:spcAft>
                <a:spcPts val="0"/>
              </a:spcAft>
              <a:buSzPts val="1400"/>
              <a:buChar char="●"/>
              <a:defRPr/>
            </a:lvl4pPr>
            <a:lvl5pPr marL="3047802" lvl="4" indent="-423306" algn="ctr">
              <a:spcBef>
                <a:spcPts val="0"/>
              </a:spcBef>
              <a:spcAft>
                <a:spcPts val="0"/>
              </a:spcAft>
              <a:buSzPts val="1400"/>
              <a:buChar char="○"/>
              <a:defRPr/>
            </a:lvl5pPr>
            <a:lvl6pPr marL="3657363" lvl="5" indent="-423306" algn="ctr">
              <a:spcBef>
                <a:spcPts val="0"/>
              </a:spcBef>
              <a:spcAft>
                <a:spcPts val="0"/>
              </a:spcAft>
              <a:buSzPts val="1400"/>
              <a:buChar char="■"/>
              <a:defRPr/>
            </a:lvl6pPr>
            <a:lvl7pPr marL="4266923" lvl="6" indent="-423306" algn="ctr">
              <a:spcBef>
                <a:spcPts val="0"/>
              </a:spcBef>
              <a:spcAft>
                <a:spcPts val="0"/>
              </a:spcAft>
              <a:buSzPts val="1400"/>
              <a:buChar char="●"/>
              <a:defRPr/>
            </a:lvl7pPr>
            <a:lvl8pPr marL="4876483" lvl="7" indent="-423306" algn="ctr">
              <a:spcBef>
                <a:spcPts val="0"/>
              </a:spcBef>
              <a:spcAft>
                <a:spcPts val="0"/>
              </a:spcAft>
              <a:buSzPts val="1400"/>
              <a:buChar char="○"/>
              <a:defRPr/>
            </a:lvl8pPr>
            <a:lvl9pPr marL="5486044" lvl="8" indent="-423306"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80423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aption" userDrawn="1">
  <p:cSld name="Caption">
    <p:spTree>
      <p:nvGrpSpPr>
        <p:cNvPr id="1" name="Shape 32"/>
        <p:cNvGrpSpPr/>
        <p:nvPr/>
      </p:nvGrpSpPr>
      <p:grpSpPr>
        <a:xfrm>
          <a:off x="0" y="0"/>
          <a:ext cx="0" cy="0"/>
          <a:chOff x="0" y="0"/>
          <a:chExt cx="0" cy="0"/>
        </a:xfrm>
      </p:grpSpPr>
      <p:pic>
        <p:nvPicPr>
          <p:cNvPr id="8" name="Picture 7">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9" name="Picture 8">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2" name="Picture 11">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711883737"/>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ig number" userDrawn="1">
  <p:cSld name="Big number">
    <p:spTree>
      <p:nvGrpSpPr>
        <p:cNvPr id="1" name="Shape 34"/>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4172668388"/>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2" name="Picture 11">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3" name="Straight Connector 12">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5" name="Picture 14">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799401743"/>
      </p:ext>
    </p:extLst>
  </p:cSld>
  <p:clrMapOvr>
    <a:masterClrMapping/>
  </p:clrMapOvr>
  <p:transition advClick="0"/>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3" name="Picture 12">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4" name="Straight Connector 13">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6" name="Picture 15">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1403046832"/>
      </p:ext>
    </p:extLst>
  </p:cSld>
  <p:clrMapOvr>
    <a:masterClrMapping/>
  </p:clrMapOvr>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3"/>
        <p:cNvGrpSpPr/>
        <p:nvPr/>
      </p:nvGrpSpPr>
      <p:grpSpPr>
        <a:xfrm>
          <a:off x="0" y="0"/>
          <a:ext cx="0" cy="0"/>
          <a:chOff x="0" y="0"/>
          <a:chExt cx="0" cy="0"/>
        </a:xfrm>
      </p:grpSpPr>
      <p:pic>
        <p:nvPicPr>
          <p:cNvPr id="9" name="Picture 8">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412" y="6514994"/>
            <a:ext cx="941949" cy="308836"/>
          </a:xfrm>
          <a:prstGeom prst="rect">
            <a:avLst/>
          </a:prstGeom>
        </p:spPr>
      </p:pic>
      <p:pic>
        <p:nvPicPr>
          <p:cNvPr id="10" name="Picture 9">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18573" y="6469291"/>
            <a:ext cx="400404" cy="354539"/>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381858" y="332352"/>
            <a:ext cx="1495792" cy="308558"/>
          </a:xfrm>
          <a:prstGeom prst="rect">
            <a:avLst/>
          </a:prstGeom>
        </p:spPr>
      </p:pic>
      <p:pic>
        <p:nvPicPr>
          <p:cNvPr id="13" name="Picture 12">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050667" y="34170"/>
            <a:ext cx="904922" cy="904922"/>
          </a:xfrm>
          <a:prstGeom prst="rect">
            <a:avLst/>
          </a:prstGeom>
        </p:spPr>
      </p:pic>
    </p:spTree>
    <p:extLst>
      <p:ext uri="{BB962C8B-B14F-4D97-AF65-F5344CB8AC3E}">
        <p14:creationId xmlns:p14="http://schemas.microsoft.com/office/powerpoint/2010/main" val="404816056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62949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4338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39695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935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430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dirty="0"/>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01000002"/>
      </p:ext>
    </p:extLst>
  </p:cSld>
  <p:clrMapOvr>
    <a:masterClrMapping/>
  </p:clrMapOvr>
  <p:transition advClick="0"/>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40363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7832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647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1"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fld id="{BCAE8436-7C76-401A-99F9-33BE28C5749E}" type="datetimeFigureOut">
              <a:rPr lang="en-US" smtClean="0"/>
              <a:t>8/14/2025</a:t>
            </a:fld>
            <a:endParaRPr lang="en-US"/>
          </a:p>
        </p:txBody>
      </p:sp>
      <p:sp>
        <p:nvSpPr>
          <p:cNvPr id="6" name="Rectangle 6"/>
          <p:cNvSpPr>
            <a:spLocks noGrp="1" noChangeArrowheads="1"/>
          </p:cNvSpPr>
          <p:nvPr>
            <p:ph type="sldNum" sz="quarter" idx="11"/>
          </p:nvPr>
        </p:nvSpPr>
        <p:spPr>
          <a:ln/>
        </p:spPr>
        <p:txBody>
          <a:bodyPr/>
          <a:lstStyle>
            <a:lvl1pPr>
              <a:defRPr/>
            </a:lvl1pPr>
          </a:lstStyle>
          <a:p>
            <a:fld id="{AD150A61-0762-49BA-BC89-567F960145FD}" type="slidenum">
              <a:rPr lang="en-US" smtClean="0"/>
              <a:t>‹#›</a:t>
            </a:fld>
            <a:endParaRPr lang="en-US"/>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199"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2"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5" y="6176751"/>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65329552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dirty="0"/>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61" lvl="0" indent="-423306">
              <a:spcBef>
                <a:spcPts val="0"/>
              </a:spcBef>
              <a:spcAft>
                <a:spcPts val="0"/>
              </a:spcAft>
              <a:buSzPts val="1400"/>
              <a:buChar char="●"/>
              <a:defRPr sz="2000">
                <a:latin typeface="+mn-lt"/>
              </a:defRPr>
            </a:lvl1pPr>
            <a:lvl2pPr marL="1219121" lvl="1" indent="-423306">
              <a:spcBef>
                <a:spcPts val="0"/>
              </a:spcBef>
              <a:spcAft>
                <a:spcPts val="0"/>
              </a:spcAft>
              <a:buSzPts val="1400"/>
              <a:buChar char="○"/>
              <a:defRPr/>
            </a:lvl2pPr>
            <a:lvl3pPr marL="1828681" lvl="2" indent="-423306">
              <a:spcBef>
                <a:spcPts val="0"/>
              </a:spcBef>
              <a:spcAft>
                <a:spcPts val="0"/>
              </a:spcAft>
              <a:buSzPts val="1400"/>
              <a:buChar char="■"/>
              <a:defRPr/>
            </a:lvl3pPr>
            <a:lvl4pPr marL="2438242" lvl="3" indent="-423306">
              <a:spcBef>
                <a:spcPts val="0"/>
              </a:spcBef>
              <a:spcAft>
                <a:spcPts val="0"/>
              </a:spcAft>
              <a:buSzPts val="1400"/>
              <a:buChar char="●"/>
              <a:defRPr/>
            </a:lvl4pPr>
            <a:lvl5pPr marL="3047802" lvl="4" indent="-423306">
              <a:spcBef>
                <a:spcPts val="0"/>
              </a:spcBef>
              <a:spcAft>
                <a:spcPts val="0"/>
              </a:spcAft>
              <a:buSzPts val="1400"/>
              <a:buChar char="○"/>
              <a:defRPr/>
            </a:lvl5pPr>
            <a:lvl6pPr marL="3657363" lvl="5" indent="-423306">
              <a:spcBef>
                <a:spcPts val="0"/>
              </a:spcBef>
              <a:spcAft>
                <a:spcPts val="0"/>
              </a:spcAft>
              <a:buSzPts val="1400"/>
              <a:buChar char="■"/>
              <a:defRPr/>
            </a:lvl6pPr>
            <a:lvl7pPr marL="4266923" lvl="6" indent="-423306">
              <a:spcBef>
                <a:spcPts val="0"/>
              </a:spcBef>
              <a:spcAft>
                <a:spcPts val="0"/>
              </a:spcAft>
              <a:buSzPts val="1400"/>
              <a:buChar char="●"/>
              <a:defRPr/>
            </a:lvl7pPr>
            <a:lvl8pPr marL="4876483" lvl="7" indent="-423306">
              <a:spcBef>
                <a:spcPts val="0"/>
              </a:spcBef>
              <a:spcAft>
                <a:spcPts val="0"/>
              </a:spcAft>
              <a:buSzPts val="1400"/>
              <a:buChar char="○"/>
              <a:defRPr/>
            </a:lvl8pPr>
            <a:lvl9pPr marL="5486044" lvl="8" indent="-423306">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5" y="6176751"/>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58130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107028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5.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theme" Target="../theme/theme6.xml"/><Relationship Id="rId3" Type="http://schemas.openxmlformats.org/officeDocument/2006/relationships/slideLayout" Target="../slideLayouts/slideLayout48.xml"/><Relationship Id="rId21" Type="http://schemas.openxmlformats.org/officeDocument/2006/relationships/image" Target="../media/image3.png"/><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image" Target="../media/image2.jp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image" Target="../media/image1.png"/><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330074414"/>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729"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57704996"/>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3001467"/>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9707109"/>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849982377"/>
      </p:ext>
    </p:extLst>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9"/>
          <a:stretch>
            <a:fillRect/>
          </a:stretch>
        </p:blipFill>
        <p:spPr>
          <a:xfrm>
            <a:off x="236412" y="6514994"/>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20"/>
          <a:stretch>
            <a:fillRect/>
          </a:stretch>
        </p:blipFill>
        <p:spPr>
          <a:xfrm>
            <a:off x="1418573" y="6469291"/>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530328" y="1357592"/>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21"/>
          <a:stretch>
            <a:fillRect/>
          </a:stretch>
        </p:blipFill>
        <p:spPr>
          <a:xfrm>
            <a:off x="9381858" y="332352"/>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22"/>
          <a:stretch>
            <a:fillRect/>
          </a:stretch>
        </p:blipFill>
        <p:spPr>
          <a:xfrm>
            <a:off x="11050667" y="34170"/>
            <a:ext cx="904922" cy="904922"/>
          </a:xfrm>
          <a:prstGeom prst="rect">
            <a:avLst/>
          </a:prstGeom>
        </p:spPr>
      </p:pic>
    </p:spTree>
    <p:extLst>
      <p:ext uri="{BB962C8B-B14F-4D97-AF65-F5344CB8AC3E}">
        <p14:creationId xmlns:p14="http://schemas.microsoft.com/office/powerpoint/2010/main" val="3430609333"/>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31.xml" Type="http://schemas.openxmlformats.org/officeDocument/2006/relationships/slideLayout"/></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arget="../media/image18.jpeg" Type="http://schemas.openxmlformats.org/officeDocument/2006/relationships/image"/><Relationship Id="rId1" Target="../slideLayouts/slideLayout31.xml" Type="http://schemas.openxmlformats.org/officeDocument/2006/relationships/slideLayout"/></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arget="../media/image22.jpeg" Type="http://schemas.openxmlformats.org/officeDocument/2006/relationships/image"/><Relationship Id="rId2" Target="../notesSlides/notesSlide5.xml" Type="http://schemas.openxmlformats.org/officeDocument/2006/relationships/notesSlide"/><Relationship Id="rId1" Target="../slideLayouts/slideLayout61.xml" Type="http://schemas.openxmlformats.org/officeDocument/2006/relationships/slideLayout"/></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arget="../media/image26.jpg" Type="http://schemas.openxmlformats.org/officeDocument/2006/relationships/image"/><Relationship Id="rId2" Target="../media/image25.jpeg" Type="http://schemas.openxmlformats.org/officeDocument/2006/relationships/image"/><Relationship Id="rId1" Target="../slideLayouts/slideLayout31.xml" Type="http://schemas.openxmlformats.org/officeDocument/2006/relationships/slideLayout"/></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arget="../media/image28.jpeg" Type="http://schemas.openxmlformats.org/officeDocument/2006/relationships/image"/><Relationship Id="rId2" Target="../media/image27.jpeg" Type="http://schemas.openxmlformats.org/officeDocument/2006/relationships/image"/><Relationship Id="rId1" Target="../slideLayouts/slideLayout31.xml" Type="http://schemas.openxmlformats.org/officeDocument/2006/relationships/slideLayout"/></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arget="../media/image33.jpeg" Type="http://schemas.openxmlformats.org/officeDocument/2006/relationships/image"/><Relationship Id="rId2" Target="../media/image32.jpeg" Type="http://schemas.openxmlformats.org/officeDocument/2006/relationships/image"/><Relationship Id="rId1" Target="../slideLayouts/slideLayout31.xml" Type="http://schemas.openxmlformats.org/officeDocument/2006/relationships/slideLayout"/><Relationship Id="rId4" Target="../media/image34.jpeg" Type="http://schemas.openxmlformats.org/officeDocument/2006/relationships/image"/></Relationships>
</file>

<file path=ppt/slides/_rels/slide35.xml.rels><?xml version="1.0" encoding="UTF-8" standalone="yes" ?><Relationships xmlns="http://schemas.openxmlformats.org/package/2006/relationships"><Relationship Id="rId2" Target="../media/image35.jpeg" Type="http://schemas.openxmlformats.org/officeDocument/2006/relationships/image"/><Relationship Id="rId1" Target="../slideLayouts/slideLayout31.xml" Type="http://schemas.openxmlformats.org/officeDocument/2006/relationships/slideLayout"/></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arget="../media/image39.jpeg" Type="http://schemas.openxmlformats.org/officeDocument/2006/relationships/image"/><Relationship Id="rId1" Target="../slideLayouts/slideLayout31.xml" Type="http://schemas.openxmlformats.org/officeDocument/2006/relationships/slideLayout"/></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arget="../media/image6.jpeg" Type="http://schemas.openxmlformats.org/officeDocument/2006/relationships/image"/><Relationship Id="rId2" Target="../notesSlides/notesSlide4.xml" Type="http://schemas.openxmlformats.org/officeDocument/2006/relationships/notesSlide"/><Relationship Id="rId1" Target="../slideLayouts/slideLayout31.xml" Type="http://schemas.openxmlformats.org/officeDocument/2006/relationships/slideLayout"/><Relationship Id="rId4" Target="../media/image7.jpeg" Type="http://schemas.openxmlformats.org/officeDocument/2006/relationships/image"/></Relationships>
</file>

<file path=ppt/slides/_rels/slide7.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31.xml" Type="http://schemas.openxmlformats.org/officeDocument/2006/relationships/slideLayout"/></Relationships>
</file>

<file path=ppt/slides/_rels/slide8.xml.rels><?xml version="1.0" encoding="UTF-8" standalone="yes" ?><Relationships xmlns="http://schemas.openxmlformats.org/package/2006/relationships"><Relationship Id="rId3" Target="../media/image11.jpeg" Type="http://schemas.openxmlformats.org/officeDocument/2006/relationships/image"/><Relationship Id="rId2" Target="../media/image10.jpeg" Type="http://schemas.openxmlformats.org/officeDocument/2006/relationships/image"/><Relationship Id="rId1" Target="../slideLayouts/slideLayout31.xml" Type="http://schemas.openxmlformats.org/officeDocument/2006/relationships/slideLayout"/></Relationships>
</file>

<file path=ppt/slides/_rels/slide9.xml.rels><?xml version="1.0" encoding="UTF-8" standalone="yes" ?><Relationships xmlns="http://schemas.openxmlformats.org/package/2006/relationships"><Relationship Id="rId3" Target="../media/image13.jpeg" Type="http://schemas.openxmlformats.org/officeDocument/2006/relationships/image"/><Relationship Id="rId2" Target="../media/image12.jpeg" Type="http://schemas.openxmlformats.org/officeDocument/2006/relationships/image"/><Relationship Id="rId1" Target="../slideLayouts/slideLayout31.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4171" y="4152136"/>
            <a:ext cx="6699951" cy="1210747"/>
          </a:xfrm>
        </p:spPr>
        <p:txBody>
          <a:bodyPr>
            <a:normAutofit fontScale="92500" lnSpcReduction="20000"/>
          </a:bodyPr>
          <a:lstStyle/>
          <a:p>
            <a:pPr marL="41009" indent="0">
              <a:buClr>
                <a:schemeClr val="accent1">
                  <a:lumMod val="50000"/>
                </a:schemeClr>
              </a:buClr>
            </a:pPr>
            <a:r>
              <a:rPr lang="en-US" sz="2000" b="1" u="sng" dirty="0">
                <a:solidFill>
                  <a:schemeClr val="accent1">
                    <a:lumMod val="50000"/>
                  </a:schemeClr>
                </a:solidFill>
              </a:rPr>
              <a:t>Module 8.2:</a:t>
            </a:r>
          </a:p>
          <a:p>
            <a:pPr marL="41009" indent="0">
              <a:buClr>
                <a:schemeClr val="accent1">
                  <a:lumMod val="50000"/>
                </a:schemeClr>
              </a:buClr>
            </a:pPr>
            <a:endParaRPr lang="en-US" sz="2000" b="1" u="sng" dirty="0">
              <a:solidFill>
                <a:schemeClr val="accent1">
                  <a:lumMod val="50000"/>
                </a:schemeClr>
              </a:solidFill>
            </a:endParaRPr>
          </a:p>
          <a:p>
            <a:pPr marL="41009" indent="0">
              <a:buClr>
                <a:schemeClr val="accent1">
                  <a:lumMod val="50000"/>
                </a:schemeClr>
              </a:buClr>
            </a:pPr>
            <a:r>
              <a:rPr lang="en-US" sz="2000" b="1" dirty="0">
                <a:solidFill>
                  <a:schemeClr val="accent1">
                    <a:lumMod val="50000"/>
                  </a:schemeClr>
                </a:solidFill>
              </a:rPr>
              <a:t>Energy efficiency opportunities in cement production lines</a:t>
            </a:r>
          </a:p>
          <a:p>
            <a:pPr marL="41009" indent="0">
              <a:buClr>
                <a:schemeClr val="accent1">
                  <a:lumMod val="50000"/>
                </a:schemeClr>
              </a:buClr>
            </a:pPr>
            <a:endParaRPr lang="en-US" sz="2000" b="1" u="sng" dirty="0">
              <a:solidFill>
                <a:schemeClr val="accent1">
                  <a:lumMod val="50000"/>
                </a:schemeClr>
              </a:solidFill>
            </a:endParaRPr>
          </a:p>
        </p:txBody>
      </p:sp>
      <p:grpSp>
        <p:nvGrpSpPr>
          <p:cNvPr id="365" name="Google Shape;48;p15"/>
          <p:cNvGrpSpPr/>
          <p:nvPr/>
        </p:nvGrpSpPr>
        <p:grpSpPr>
          <a:xfrm>
            <a:off x="6219121" y="1529189"/>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pPr>
              <a:endParaRPr sz="2489" kern="0">
                <a:solidFill>
                  <a:srgbClr val="000000"/>
                </a:solidFill>
                <a:latin typeface="Arial"/>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712676" y="2445996"/>
            <a:ext cx="5383324" cy="400110"/>
          </a:xfrm>
          <a:prstGeom prst="rect">
            <a:avLst/>
          </a:prstGeom>
          <a:noFill/>
        </p:spPr>
        <p:txBody>
          <a:bodyPr wrap="square" rtlCol="0" anchor="ctr">
            <a:spAutoFit/>
          </a:bodyPr>
          <a:lstStyle/>
          <a:p>
            <a:pPr defTabSz="761970"/>
            <a:r>
              <a:rPr lang="en-US" altLang="ko-KR" sz="2000" b="1" dirty="0">
                <a:solidFill>
                  <a:srgbClr val="0070C0"/>
                </a:solidFill>
                <a:cs typeface="Arial" pitchFamily="34" charset="0"/>
                <a:sym typeface="Arial"/>
              </a:rPr>
              <a:t>MANAGEMENT OFFICERS </a:t>
            </a:r>
            <a:endParaRPr lang="ko-KR" altLang="en-US" sz="2000" b="1" dirty="0">
              <a:solidFill>
                <a:srgbClr val="0070C0"/>
              </a:solidFill>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94171" y="679032"/>
            <a:ext cx="9359453" cy="2323600"/>
          </a:xfrm>
          <a:prstGeom prst="rect">
            <a:avLst/>
          </a:prstGeom>
        </p:spPr>
        <p:txBody>
          <a:bodyPr spcFirstLastPara="1" wrap="square" lIns="121900" tIns="121900" rIns="121900" bIns="121900" anchor="ctr" anchorCtr="0">
            <a:noAutofit/>
          </a:bodyPr>
          <a:lstStyle/>
          <a:p>
            <a:r>
              <a:rPr lang="en-US" sz="4500" b="1" dirty="0">
                <a:solidFill>
                  <a:schemeClr val="accent1">
                    <a:lumMod val="50000"/>
                  </a:schemeClr>
                </a:solidFill>
              </a:rPr>
              <a:t>TRAINING PROGRAMME </a:t>
            </a:r>
            <a:br>
              <a:rPr lang="en-US" sz="4500" b="1" dirty="0">
                <a:solidFill>
                  <a:schemeClr val="accent1">
                    <a:lumMod val="50000"/>
                  </a:schemeClr>
                </a:solidFill>
              </a:rPr>
            </a:br>
            <a:r>
              <a:rPr lang="en-US" sz="4500" b="1" dirty="0">
                <a:solidFill>
                  <a:schemeClr val="accent1">
                    <a:lumMod val="50000"/>
                  </a:schemeClr>
                </a:solidFill>
              </a:rPr>
              <a:t>FOR INDUSTRIAL ENTERPRISEs</a:t>
            </a:r>
            <a:br>
              <a:rPr lang="en-US" sz="4500" b="1" dirty="0">
                <a:solidFill>
                  <a:schemeClr val="accent1">
                    <a:lumMod val="50000"/>
                  </a:schemeClr>
                </a:solidFill>
              </a:rPr>
            </a:br>
            <a:endParaRPr lang="en-US" sz="4500" b="1" dirty="0">
              <a:solidFill>
                <a:schemeClr val="accent1">
                  <a:lumMod val="50000"/>
                </a:schemeClr>
              </a:solidFill>
            </a:endParaRPr>
          </a:p>
        </p:txBody>
      </p:sp>
    </p:spTree>
    <p:extLst>
      <p:ext uri="{BB962C8B-B14F-4D97-AF65-F5344CB8AC3E}">
        <p14:creationId xmlns:p14="http://schemas.microsoft.com/office/powerpoint/2010/main" val="339615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82BC-207A-492C-C3C5-C568B0EFFBCC}"/>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7D35FD5-5D69-83BE-846C-D47C1FA1E871}"/>
              </a:ext>
            </a:extLst>
          </p:cNvPr>
          <p:cNvSpPr txBox="1">
            <a:spLocks/>
          </p:cNvSpPr>
          <p:nvPr/>
        </p:nvSpPr>
        <p:spPr>
          <a:xfrm>
            <a:off x="0" y="600777"/>
            <a:ext cx="1219199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5. OPPORTUNITIES FOR RENOVATING THE SEALING EQUIPMENT </a:t>
            </a:r>
          </a:p>
          <a:p>
            <a:pPr lvl="0">
              <a:buClr>
                <a:srgbClr val="000000"/>
              </a:buClr>
            </a:pPr>
            <a:r>
              <a:rPr lang="en-US" sz="2400" dirty="0">
                <a:cs typeface="Arial" panose="020B0604020202020204" pitchFamily="34" charset="0"/>
              </a:rPr>
              <a:t>OF THE FURNACE HEAD AND TAIL</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pic>
        <p:nvPicPr>
          <p:cNvPr id="7" name="Image 1" descr="preencoded.png">
            <a:extLst>
              <a:ext uri="{FF2B5EF4-FFF2-40B4-BE49-F238E27FC236}">
                <a16:creationId xmlns:a16="http://schemas.microsoft.com/office/drawing/2014/main" id="{C61575F5-BA2D-3FFC-2E14-3DF32095E63A}"/>
              </a:ext>
            </a:extLst>
          </p:cNvPr>
          <p:cNvPicPr>
            <a:picLocks noChangeAspect="1"/>
          </p:cNvPicPr>
          <p:nvPr/>
        </p:nvPicPr>
        <p:blipFill>
          <a:blip r:embed="rId2"/>
          <a:stretch>
            <a:fillRect/>
          </a:stretch>
        </p:blipFill>
        <p:spPr>
          <a:xfrm>
            <a:off x="2018853" y="1357760"/>
            <a:ext cx="2754477" cy="3377064"/>
          </a:xfrm>
          <a:prstGeom prst="rect">
            <a:avLst/>
          </a:prstGeom>
        </p:spPr>
      </p:pic>
      <p:pic>
        <p:nvPicPr>
          <p:cNvPr id="8" name="Image 2" descr="preencoded.png">
            <a:extLst>
              <a:ext uri="{FF2B5EF4-FFF2-40B4-BE49-F238E27FC236}">
                <a16:creationId xmlns:a16="http://schemas.microsoft.com/office/drawing/2014/main" id="{1C27C87C-1727-2FC0-CB5E-8D849FBD650C}"/>
              </a:ext>
            </a:extLst>
          </p:cNvPr>
          <p:cNvPicPr>
            <a:picLocks noChangeAspect="1"/>
          </p:cNvPicPr>
          <p:nvPr/>
        </p:nvPicPr>
        <p:blipFill>
          <a:blip r:embed="rId3"/>
          <a:stretch>
            <a:fillRect/>
          </a:stretch>
        </p:blipFill>
        <p:spPr>
          <a:xfrm>
            <a:off x="7418671" y="1357760"/>
            <a:ext cx="2404747" cy="3377063"/>
          </a:xfrm>
          <a:prstGeom prst="rect">
            <a:avLst/>
          </a:prstGeom>
        </p:spPr>
      </p:pic>
      <p:sp>
        <p:nvSpPr>
          <p:cNvPr id="9" name="Text 1">
            <a:extLst>
              <a:ext uri="{FF2B5EF4-FFF2-40B4-BE49-F238E27FC236}">
                <a16:creationId xmlns:a16="http://schemas.microsoft.com/office/drawing/2014/main" id="{7D4EC2F2-D024-C170-9157-705BD6F77014}"/>
              </a:ext>
            </a:extLst>
          </p:cNvPr>
          <p:cNvSpPr/>
          <p:nvPr/>
        </p:nvSpPr>
        <p:spPr>
          <a:xfrm>
            <a:off x="537028" y="4992756"/>
            <a:ext cx="11064421" cy="1343744"/>
          </a:xfrm>
          <a:prstGeom prst="rect">
            <a:avLst/>
          </a:prstGeom>
          <a:noFill/>
          <a:ln/>
        </p:spPr>
        <p:txBody>
          <a:bodyPr wrap="none" lIns="0" tIns="0" rIns="0" bIns="0" rtlCol="0" anchor="t"/>
          <a:lstStyle/>
          <a:p>
            <a:pPr lvl="0">
              <a:lnSpc>
                <a:spcPct val="130000"/>
              </a:lnSpc>
              <a:buClr>
                <a:srgbClr val="000000"/>
              </a:buClr>
            </a:pP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Renovating the sealing equipment of the furnace head and tail is an important solution to minimize gas leaks </a:t>
            </a:r>
          </a:p>
          <a:p>
            <a:pPr lvl="0">
              <a:lnSpc>
                <a:spcPct val="130000"/>
              </a:lnSpc>
              <a:buClr>
                <a:srgbClr val="000000"/>
              </a:buClr>
            </a:pP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and heat</a:t>
            </a:r>
            <a:r>
              <a:rPr kumimoji="0" lang="en-US" b="0" i="0" u="none" strike="noStrike" kern="0" cap="none" spc="0" normalizeH="0" noProof="0">
                <a:ln>
                  <a:noFill/>
                </a:ln>
                <a:solidFill>
                  <a:srgbClr val="2C2821"/>
                </a:solidFill>
                <a:effectLst/>
                <a:uLnTx/>
                <a:uFillTx/>
                <a:ea typeface="Lora" pitchFamily="34" charset="-122"/>
                <a:cs typeface="Lora" pitchFamily="34" charset="-120"/>
                <a:sym typeface="Arial"/>
              </a:rPr>
              <a:t> </a:t>
            </a: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loss. Modern sealing equipment uses advanced technology, ensuring high sealing efficiency and long</a:t>
            </a:r>
          </a:p>
          <a:p>
            <a:pPr lvl="0">
              <a:lnSpc>
                <a:spcPct val="130000"/>
              </a:lnSpc>
              <a:buClr>
                <a:srgbClr val="000000"/>
              </a:buClr>
            </a:pPr>
            <a:r>
              <a:rPr kumimoji="0" lang="en-US" b="0" i="0" u="none" strike="noStrike" kern="0" cap="none" spc="0" normalizeH="0" baseline="0" noProof="0">
                <a:ln>
                  <a:noFill/>
                </a:ln>
                <a:solidFill>
                  <a:srgbClr val="2C2821"/>
                </a:solidFill>
                <a:effectLst/>
                <a:uLnTx/>
                <a:uFillTx/>
                <a:ea typeface="Lora" pitchFamily="34" charset="-122"/>
                <a:cs typeface="Lora" pitchFamily="34" charset="-120"/>
                <a:sym typeface="Arial"/>
              </a:rPr>
              <a:t>service life.</a:t>
            </a:r>
            <a:endParaRPr kumimoji="0" lang="en-US" b="0" i="0" u="none" strike="noStrike" kern="0" cap="none" spc="0" normalizeH="0" baseline="0" noProof="0" dirty="0">
              <a:ln>
                <a:noFill/>
              </a:ln>
              <a:solidFill>
                <a:srgbClr val="000000"/>
              </a:solidFill>
              <a:effectLst/>
              <a:uLnTx/>
              <a:uFillTx/>
              <a:cs typeface="Arial"/>
              <a:sym typeface="Arial"/>
            </a:endParaRPr>
          </a:p>
        </p:txBody>
      </p:sp>
    </p:spTree>
    <p:extLst>
      <p:ext uri="{BB962C8B-B14F-4D97-AF65-F5344CB8AC3E}">
        <p14:creationId xmlns:p14="http://schemas.microsoft.com/office/powerpoint/2010/main" val="1318572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9B1BB-6215-176D-DAC4-8FE1678EA6B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41ED0EE-9E71-590B-20FD-5BC0920CFB6B}"/>
              </a:ext>
            </a:extLst>
          </p:cNvPr>
          <p:cNvSpPr txBox="1">
            <a:spLocks/>
          </p:cNvSpPr>
          <p:nvPr/>
        </p:nvSpPr>
        <p:spPr>
          <a:xfrm>
            <a:off x="0" y="660877"/>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6. </a:t>
            </a:r>
            <a:r>
              <a:rPr lang="en-US" sz="2400" dirty="0">
                <a:cs typeface="Arial" panose="020B0604020202020204" pitchFamily="34" charset="0"/>
              </a:rPr>
              <a:t>OPPORTUNITIES FOR OPTIMIZING THE COOLING RECORDER EQUIPMENT</a:t>
            </a:r>
            <a:endParaRPr kumimoji="0" lang="en-US" sz="2400" b="1" i="0" u="none" strike="noStrike" kern="0" cap="none" spc="0" normalizeH="0" baseline="0" noProof="0" dirty="0">
              <a:ln>
                <a:noFill/>
              </a:ln>
              <a:solidFill>
                <a:srgbClr val="87C6CC">
                  <a:lumMod val="50000"/>
                </a:srgbClr>
              </a:solidFill>
              <a:effectLst/>
              <a:uLnTx/>
              <a:uFillTx/>
              <a:cs typeface="Arial" panose="020B0604020202020204" pitchFamily="34" charset="0"/>
              <a:sym typeface="Arial"/>
            </a:endParaRPr>
          </a:p>
        </p:txBody>
      </p:sp>
      <p:pic>
        <p:nvPicPr>
          <p:cNvPr id="5" name="Image 29">
            <a:extLst>
              <a:ext uri="{FF2B5EF4-FFF2-40B4-BE49-F238E27FC236}">
                <a16:creationId xmlns:a16="http://schemas.microsoft.com/office/drawing/2014/main" id="{FAB3E332-916A-31B6-6B2A-00E85BFE1643}"/>
              </a:ext>
            </a:extLst>
          </p:cNvPr>
          <p:cNvPicPr>
            <a:picLocks/>
          </p:cNvPicPr>
          <p:nvPr/>
        </p:nvPicPr>
        <p:blipFill>
          <a:blip r:embed="rId2" cstate="print"/>
          <a:stretch>
            <a:fillRect/>
          </a:stretch>
        </p:blipFill>
        <p:spPr>
          <a:xfrm>
            <a:off x="2817136" y="4390387"/>
            <a:ext cx="3155493" cy="2467613"/>
          </a:xfrm>
          <a:prstGeom prst="rect">
            <a:avLst/>
          </a:prstGeom>
        </p:spPr>
      </p:pic>
      <p:pic>
        <p:nvPicPr>
          <p:cNvPr id="6" name="Image 30">
            <a:extLst>
              <a:ext uri="{FF2B5EF4-FFF2-40B4-BE49-F238E27FC236}">
                <a16:creationId xmlns:a16="http://schemas.microsoft.com/office/drawing/2014/main" id="{38739C2F-107A-0E40-D9EF-F115158B6A68}"/>
              </a:ext>
            </a:extLst>
          </p:cNvPr>
          <p:cNvPicPr>
            <a:picLocks/>
          </p:cNvPicPr>
          <p:nvPr/>
        </p:nvPicPr>
        <p:blipFill>
          <a:blip r:embed="rId3" cstate="print"/>
          <a:stretch>
            <a:fillRect/>
          </a:stretch>
        </p:blipFill>
        <p:spPr>
          <a:xfrm>
            <a:off x="6919905" y="4390386"/>
            <a:ext cx="3155492" cy="2467613"/>
          </a:xfrm>
          <a:prstGeom prst="rect">
            <a:avLst/>
          </a:prstGeom>
        </p:spPr>
      </p:pic>
      <p:sp>
        <p:nvSpPr>
          <p:cNvPr id="7" name="Text 1"/>
          <p:cNvSpPr/>
          <p:nvPr/>
        </p:nvSpPr>
        <p:spPr>
          <a:xfrm>
            <a:off x="638629" y="1341764"/>
            <a:ext cx="10929258" cy="2540318"/>
          </a:xfrm>
          <a:prstGeom prst="rect">
            <a:avLst/>
          </a:prstGeom>
          <a:noFill/>
          <a:ln/>
        </p:spPr>
        <p:txBody>
          <a:bodyPr wrap="square" lIns="0" tIns="0" rIns="0" bIns="0" rtlCol="0" anchor="t"/>
          <a:lstStyle/>
          <a:p>
            <a:pPr algn="just">
              <a:lnSpc>
                <a:spcPts val="2850"/>
              </a:lnSpc>
            </a:pPr>
            <a:r>
              <a:rPr lang="en-US" sz="1600">
                <a:ea typeface="Lora" pitchFamily="34" charset="-122"/>
                <a:cs typeface="Lora" pitchFamily="34" charset="-120"/>
              </a:rPr>
              <a:t>Implement the improvement and optimization of the wind distribution and wind mixing method of the cooling grate fan. The main measures are as follows: Optimize the wind distribution of the fan in the high temperature section, adjust the wind volume and pressure of the fan so that the total wind flow in the high temperature section meets the air supply demand of the furnace, and the ventilation density and wind pressure of each position meet the cooling demand of the material on the grate surface. The ventilation beam and the fixed grate do not need to be improved, but optimize the wind distribution method of the static grate, adjust the ventilation density, and wind pressure in each position of the static grate. Replace the four cooling grate fans with high-efficiency energy-saving fans, which not only meet the air supply demand of the furnace, but also realize the purpose of reducing power consumption.</a:t>
            </a:r>
            <a:endParaRPr lang="en-US" sz="1600" dirty="0"/>
          </a:p>
        </p:txBody>
      </p:sp>
    </p:spTree>
    <p:extLst>
      <p:ext uri="{BB962C8B-B14F-4D97-AF65-F5344CB8AC3E}">
        <p14:creationId xmlns:p14="http://schemas.microsoft.com/office/powerpoint/2010/main" val="1563830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2E22B-23FC-6177-F551-3EAE075C747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41ED0EE-9E71-590B-20FD-5BC0920CFB6B}"/>
              </a:ext>
            </a:extLst>
          </p:cNvPr>
          <p:cNvSpPr txBox="1">
            <a:spLocks/>
          </p:cNvSpPr>
          <p:nvPr/>
        </p:nvSpPr>
        <p:spPr>
          <a:xfrm>
            <a:off x="0" y="660877"/>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6. </a:t>
            </a:r>
            <a:r>
              <a:rPr lang="en-US" sz="2400" dirty="0">
                <a:cs typeface="Arial" panose="020B0604020202020204" pitchFamily="34" charset="0"/>
              </a:rPr>
              <a:t>OPPORTUNITIES FOR OPTIMIZING THE COOLING RECORDER EQUIPMENT</a:t>
            </a:r>
            <a:endParaRPr kumimoji="0" lang="en-US" sz="2400" b="1" i="0" u="none" strike="noStrike" kern="0" cap="none" spc="0" normalizeH="0" baseline="0" noProof="0" dirty="0">
              <a:ln>
                <a:noFill/>
              </a:ln>
              <a:solidFill>
                <a:srgbClr val="87C6CC">
                  <a:lumMod val="50000"/>
                </a:srgbClr>
              </a:solidFill>
              <a:effectLst/>
              <a:uLnTx/>
              <a:uFillTx/>
              <a:cs typeface="Arial" panose="020B0604020202020204" pitchFamily="34" charset="0"/>
              <a:sym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2622911417"/>
              </p:ext>
            </p:extLst>
          </p:nvPr>
        </p:nvGraphicFramePr>
        <p:xfrm>
          <a:off x="602341" y="1407276"/>
          <a:ext cx="10987317" cy="4703235"/>
        </p:xfrm>
        <a:graphic>
          <a:graphicData uri="http://schemas.openxmlformats.org/drawingml/2006/table">
            <a:tbl>
              <a:tblPr>
                <a:tableStyleId>{284E427A-3D55-4303-BF80-6455036E1DE7}</a:tableStyleId>
              </a:tblPr>
              <a:tblGrid>
                <a:gridCol w="1328059">
                  <a:extLst>
                    <a:ext uri="{9D8B030D-6E8A-4147-A177-3AD203B41FA5}">
                      <a16:colId xmlns:a16="http://schemas.microsoft.com/office/drawing/2014/main" val="2267293309"/>
                    </a:ext>
                  </a:extLst>
                </a:gridCol>
                <a:gridCol w="1277257">
                  <a:extLst>
                    <a:ext uri="{9D8B030D-6E8A-4147-A177-3AD203B41FA5}">
                      <a16:colId xmlns:a16="http://schemas.microsoft.com/office/drawing/2014/main" val="4246432816"/>
                    </a:ext>
                  </a:extLst>
                </a:gridCol>
                <a:gridCol w="1538514">
                  <a:extLst>
                    <a:ext uri="{9D8B030D-6E8A-4147-A177-3AD203B41FA5}">
                      <a16:colId xmlns:a16="http://schemas.microsoft.com/office/drawing/2014/main" val="1897442022"/>
                    </a:ext>
                  </a:extLst>
                </a:gridCol>
                <a:gridCol w="1335315">
                  <a:extLst>
                    <a:ext uri="{9D8B030D-6E8A-4147-A177-3AD203B41FA5}">
                      <a16:colId xmlns:a16="http://schemas.microsoft.com/office/drawing/2014/main" val="335614261"/>
                    </a:ext>
                  </a:extLst>
                </a:gridCol>
                <a:gridCol w="1364343">
                  <a:extLst>
                    <a:ext uri="{9D8B030D-6E8A-4147-A177-3AD203B41FA5}">
                      <a16:colId xmlns:a16="http://schemas.microsoft.com/office/drawing/2014/main" val="212628246"/>
                    </a:ext>
                  </a:extLst>
                </a:gridCol>
                <a:gridCol w="1422400">
                  <a:extLst>
                    <a:ext uri="{9D8B030D-6E8A-4147-A177-3AD203B41FA5}">
                      <a16:colId xmlns:a16="http://schemas.microsoft.com/office/drawing/2014/main" val="2376761525"/>
                    </a:ext>
                  </a:extLst>
                </a:gridCol>
                <a:gridCol w="1378857">
                  <a:extLst>
                    <a:ext uri="{9D8B030D-6E8A-4147-A177-3AD203B41FA5}">
                      <a16:colId xmlns:a16="http://schemas.microsoft.com/office/drawing/2014/main" val="2719848512"/>
                    </a:ext>
                  </a:extLst>
                </a:gridCol>
                <a:gridCol w="1342572">
                  <a:extLst>
                    <a:ext uri="{9D8B030D-6E8A-4147-A177-3AD203B41FA5}">
                      <a16:colId xmlns:a16="http://schemas.microsoft.com/office/drawing/2014/main" val="3467495972"/>
                    </a:ext>
                  </a:extLst>
                </a:gridCol>
              </a:tblGrid>
              <a:tr h="510945">
                <a:tc>
                  <a:txBody>
                    <a:bodyPr/>
                    <a:lstStyle/>
                    <a:p>
                      <a:pPr algn="ctr"/>
                      <a:r>
                        <a:rPr lang="en-US" sz="1400"/>
                        <a:t>Equipment Code</a:t>
                      </a:r>
                    </a:p>
                  </a:txBody>
                  <a:tcPr marL="55810" marR="55810" marT="27905" marB="27905" anchor="ctr"/>
                </a:tc>
                <a:tc>
                  <a:txBody>
                    <a:bodyPr/>
                    <a:lstStyle/>
                    <a:p>
                      <a:pPr algn="ctr"/>
                      <a:r>
                        <a:rPr lang="en-US" sz="1400"/>
                        <a:t>Usage Location</a:t>
                      </a:r>
                    </a:p>
                  </a:txBody>
                  <a:tcPr marL="55810" marR="55810" marT="27905" marB="27905" anchor="ctr"/>
                </a:tc>
                <a:tc>
                  <a:txBody>
                    <a:bodyPr/>
                    <a:lstStyle/>
                    <a:p>
                      <a:pPr algn="ctr"/>
                      <a:r>
                        <a:rPr lang="en-US" sz="1400"/>
                        <a:t>Air Volume (m³/h)</a:t>
                      </a:r>
                    </a:p>
                  </a:txBody>
                  <a:tcPr marL="55810" marR="55810" marT="27905" marB="27905" anchor="ctr"/>
                </a:tc>
                <a:tc>
                  <a:txBody>
                    <a:bodyPr/>
                    <a:lstStyle/>
                    <a:p>
                      <a:pPr algn="ctr"/>
                      <a:r>
                        <a:rPr lang="en-US" sz="1400"/>
                        <a:t>Pressure (Pa)</a:t>
                      </a:r>
                    </a:p>
                  </a:txBody>
                  <a:tcPr marL="55810" marR="55810" marT="27905" marB="27905" anchor="ctr"/>
                </a:tc>
                <a:tc>
                  <a:txBody>
                    <a:bodyPr/>
                    <a:lstStyle/>
                    <a:p>
                      <a:pPr algn="ctr"/>
                      <a:r>
                        <a:rPr lang="en-US" sz="1400"/>
                        <a:t>Rated Power (KW)</a:t>
                      </a:r>
                    </a:p>
                  </a:txBody>
                  <a:tcPr marL="55810" marR="55810" marT="27905" marB="27905" anchor="ctr"/>
                </a:tc>
                <a:tc>
                  <a:txBody>
                    <a:bodyPr/>
                    <a:lstStyle/>
                    <a:p>
                      <a:pPr algn="ctr"/>
                      <a:r>
                        <a:rPr lang="en-US" sz="1400"/>
                        <a:t>Rated Current (A)</a:t>
                      </a:r>
                    </a:p>
                  </a:txBody>
                  <a:tcPr marL="55810" marR="55810" marT="27905" marB="27905" anchor="ctr"/>
                </a:tc>
                <a:tc>
                  <a:txBody>
                    <a:bodyPr/>
                    <a:lstStyle/>
                    <a:p>
                      <a:pPr algn="ctr"/>
                      <a:r>
                        <a:rPr lang="en-US" sz="1400"/>
                        <a:t>Motor Speed (rpm)</a:t>
                      </a:r>
                    </a:p>
                  </a:txBody>
                  <a:tcPr marL="55810" marR="55810" marT="27905" marB="27905" anchor="ctr"/>
                </a:tc>
                <a:tc>
                  <a:txBody>
                    <a:bodyPr/>
                    <a:lstStyle/>
                    <a:p>
                      <a:pPr algn="ctr"/>
                      <a:r>
                        <a:rPr lang="en-US" sz="1400"/>
                        <a:t>Note</a:t>
                      </a:r>
                    </a:p>
                  </a:txBody>
                  <a:tcPr marL="55810" marR="55810" marT="27905" marB="27905" anchor="ctr"/>
                </a:tc>
                <a:extLst>
                  <a:ext uri="{0D108BD9-81ED-4DB2-BD59-A6C34878D82A}">
                    <a16:rowId xmlns:a16="http://schemas.microsoft.com/office/drawing/2014/main" val="3745524049"/>
                  </a:ext>
                </a:extLst>
              </a:tr>
              <a:tr h="316443">
                <a:tc>
                  <a:txBody>
                    <a:bodyPr/>
                    <a:lstStyle/>
                    <a:p>
                      <a:pPr algn="ctr"/>
                      <a:r>
                        <a:rPr lang="en-US" sz="1400"/>
                        <a:t>471FN02</a:t>
                      </a:r>
                    </a:p>
                  </a:txBody>
                  <a:tcPr marL="55810" marR="55810" marT="27905" marB="27905" anchor="ctr"/>
                </a:tc>
                <a:tc>
                  <a:txBody>
                    <a:bodyPr/>
                    <a:lstStyle/>
                    <a:p>
                      <a:pPr algn="ctr"/>
                      <a:r>
                        <a:rPr lang="en-US" sz="1400"/>
                        <a:t>Fixed (Front)</a:t>
                      </a:r>
                    </a:p>
                  </a:txBody>
                  <a:tcPr marL="55810" marR="55810" marT="27905" marB="27905" anchor="ctr"/>
                </a:tc>
                <a:tc>
                  <a:txBody>
                    <a:bodyPr/>
                    <a:lstStyle/>
                    <a:p>
                      <a:pPr algn="ctr"/>
                      <a:r>
                        <a:rPr lang="en-US" sz="1400"/>
                        <a:t>37960</a:t>
                      </a:r>
                    </a:p>
                  </a:txBody>
                  <a:tcPr marL="55810" marR="55810" marT="27905" marB="27905" anchor="ctr"/>
                </a:tc>
                <a:tc>
                  <a:txBody>
                    <a:bodyPr/>
                    <a:lstStyle/>
                    <a:p>
                      <a:pPr algn="ctr"/>
                      <a:r>
                        <a:rPr lang="en-US" sz="1400"/>
                        <a:t>12500</a:t>
                      </a:r>
                    </a:p>
                  </a:txBody>
                  <a:tcPr marL="55810" marR="55810" marT="27905" marB="27905" anchor="ctr"/>
                </a:tc>
                <a:tc>
                  <a:txBody>
                    <a:bodyPr/>
                    <a:lstStyle/>
                    <a:p>
                      <a:pPr algn="ctr"/>
                      <a:r>
                        <a:rPr lang="en-US" sz="1400"/>
                        <a:t>200</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2970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968003223"/>
                  </a:ext>
                </a:extLst>
              </a:tr>
              <a:tr h="316443">
                <a:tc>
                  <a:txBody>
                    <a:bodyPr/>
                    <a:lstStyle/>
                    <a:p>
                      <a:pPr algn="ctr"/>
                      <a:r>
                        <a:rPr lang="en-US" sz="1400"/>
                        <a:t>471FN03</a:t>
                      </a:r>
                    </a:p>
                  </a:txBody>
                  <a:tcPr marL="55810" marR="55810" marT="27905" marB="27905" anchor="ctr"/>
                </a:tc>
                <a:tc>
                  <a:txBody>
                    <a:bodyPr/>
                    <a:lstStyle/>
                    <a:p>
                      <a:pPr algn="ctr"/>
                      <a:r>
                        <a:rPr lang="en-US" sz="1400"/>
                        <a:t>Fixed  (Right)</a:t>
                      </a:r>
                    </a:p>
                  </a:txBody>
                  <a:tcPr marL="55810" marR="55810" marT="27905" marB="27905" anchor="ctr"/>
                </a:tc>
                <a:tc>
                  <a:txBody>
                    <a:bodyPr/>
                    <a:lstStyle/>
                    <a:p>
                      <a:pPr algn="ctr"/>
                      <a:r>
                        <a:rPr lang="en-US" sz="1400"/>
                        <a:t>27360</a:t>
                      </a:r>
                    </a:p>
                  </a:txBody>
                  <a:tcPr marL="55810" marR="55810" marT="27905" marB="27905" anchor="ctr"/>
                </a:tc>
                <a:tc>
                  <a:txBody>
                    <a:bodyPr/>
                    <a:lstStyle/>
                    <a:p>
                      <a:pPr algn="ctr"/>
                      <a:r>
                        <a:rPr lang="en-US" sz="1400"/>
                        <a:t>10000</a:t>
                      </a:r>
                    </a:p>
                  </a:txBody>
                  <a:tcPr marL="55810" marR="55810" marT="27905" marB="27905" anchor="ctr"/>
                </a:tc>
                <a:tc>
                  <a:txBody>
                    <a:bodyPr/>
                    <a:lstStyle/>
                    <a:p>
                      <a:pPr algn="ctr"/>
                      <a:r>
                        <a:rPr lang="en-US" sz="1400"/>
                        <a:t>132</a:t>
                      </a:r>
                    </a:p>
                  </a:txBody>
                  <a:tcPr marL="55810" marR="55810" marT="27905" marB="27905" anchor="ctr"/>
                </a:tc>
                <a:tc>
                  <a:txBody>
                    <a:bodyPr/>
                    <a:lstStyle/>
                    <a:p>
                      <a:pPr algn="ctr"/>
                      <a:r>
                        <a:rPr lang="en-US" sz="1400"/>
                        <a:t>234</a:t>
                      </a:r>
                    </a:p>
                  </a:txBody>
                  <a:tcPr marL="55810" marR="55810" marT="27905" marB="27905" anchor="ctr"/>
                </a:tc>
                <a:tc>
                  <a:txBody>
                    <a:bodyPr/>
                    <a:lstStyle/>
                    <a:p>
                      <a:pPr algn="ctr"/>
                      <a:r>
                        <a:rPr lang="en-US" sz="1400"/>
                        <a:t>2940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868202471"/>
                  </a:ext>
                </a:extLst>
              </a:tr>
              <a:tr h="316443">
                <a:tc>
                  <a:txBody>
                    <a:bodyPr/>
                    <a:lstStyle/>
                    <a:p>
                      <a:pPr algn="ctr"/>
                      <a:r>
                        <a:rPr lang="en-US" sz="1400"/>
                        <a:t>471FN04</a:t>
                      </a:r>
                    </a:p>
                  </a:txBody>
                  <a:tcPr marL="55810" marR="55810" marT="27905" marB="27905" anchor="ctr"/>
                </a:tc>
                <a:tc>
                  <a:txBody>
                    <a:bodyPr/>
                    <a:lstStyle/>
                    <a:p>
                      <a:pPr algn="ctr"/>
                      <a:r>
                        <a:rPr lang="en-US" sz="1400"/>
                        <a:t>Fixed (Left)</a:t>
                      </a:r>
                    </a:p>
                  </a:txBody>
                  <a:tcPr marL="55810" marR="55810" marT="27905" marB="27905" anchor="ctr"/>
                </a:tc>
                <a:tc>
                  <a:txBody>
                    <a:bodyPr/>
                    <a:lstStyle/>
                    <a:p>
                      <a:pPr algn="ctr"/>
                      <a:r>
                        <a:rPr lang="en-US" sz="1400"/>
                        <a:t>27360</a:t>
                      </a:r>
                    </a:p>
                  </a:txBody>
                  <a:tcPr marL="55810" marR="55810" marT="27905" marB="27905" anchor="ctr"/>
                </a:tc>
                <a:tc>
                  <a:txBody>
                    <a:bodyPr/>
                    <a:lstStyle/>
                    <a:p>
                      <a:pPr algn="ctr"/>
                      <a:r>
                        <a:rPr lang="en-US" sz="1400"/>
                        <a:t>10000</a:t>
                      </a:r>
                    </a:p>
                  </a:txBody>
                  <a:tcPr marL="55810" marR="55810" marT="27905" marB="27905" anchor="ctr"/>
                </a:tc>
                <a:tc>
                  <a:txBody>
                    <a:bodyPr/>
                    <a:lstStyle/>
                    <a:p>
                      <a:pPr algn="ctr"/>
                      <a:r>
                        <a:rPr lang="en-US" sz="1400"/>
                        <a:t>132</a:t>
                      </a:r>
                    </a:p>
                  </a:txBody>
                  <a:tcPr marL="55810" marR="55810" marT="27905" marB="27905" anchor="ctr"/>
                </a:tc>
                <a:tc>
                  <a:txBody>
                    <a:bodyPr/>
                    <a:lstStyle/>
                    <a:p>
                      <a:pPr algn="ctr"/>
                      <a:r>
                        <a:rPr lang="en-US" sz="1400"/>
                        <a:t>234</a:t>
                      </a:r>
                    </a:p>
                  </a:txBody>
                  <a:tcPr marL="55810" marR="55810" marT="27905" marB="27905" anchor="ctr"/>
                </a:tc>
                <a:tc>
                  <a:txBody>
                    <a:bodyPr/>
                    <a:lstStyle/>
                    <a:p>
                      <a:pPr algn="ctr"/>
                      <a:r>
                        <a:rPr lang="en-US" sz="1400"/>
                        <a:t>2940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193954126"/>
                  </a:ext>
                </a:extLst>
              </a:tr>
              <a:tr h="510945">
                <a:tc>
                  <a:txBody>
                    <a:bodyPr/>
                    <a:lstStyle/>
                    <a:p>
                      <a:pPr algn="ctr"/>
                      <a:r>
                        <a:rPr lang="en-US" sz="1400"/>
                        <a:t>471FN05</a:t>
                      </a:r>
                    </a:p>
                  </a:txBody>
                  <a:tcPr marL="55810" marR="55810" marT="27905" marB="27905" anchor="ctr"/>
                </a:tc>
                <a:tc>
                  <a:txBody>
                    <a:bodyPr/>
                    <a:lstStyle/>
                    <a:p>
                      <a:pPr algn="ctr"/>
                      <a:r>
                        <a:rPr lang="en-US" sz="1400"/>
                        <a:t>Room 1</a:t>
                      </a:r>
                    </a:p>
                  </a:txBody>
                  <a:tcPr marL="55810" marR="55810" marT="27905" marB="27905" anchor="ctr"/>
                </a:tc>
                <a:tc>
                  <a:txBody>
                    <a:bodyPr/>
                    <a:lstStyle/>
                    <a:p>
                      <a:pPr algn="ctr"/>
                      <a:r>
                        <a:rPr lang="en-US" sz="1400"/>
                        <a:t>59184</a:t>
                      </a:r>
                    </a:p>
                  </a:txBody>
                  <a:tcPr marL="55810" marR="55810" marT="27905" marB="27905" anchor="ctr"/>
                </a:tc>
                <a:tc>
                  <a:txBody>
                    <a:bodyPr/>
                    <a:lstStyle/>
                    <a:p>
                      <a:pPr algn="ctr"/>
                      <a:r>
                        <a:rPr lang="en-US" sz="1400"/>
                        <a:t>6980</a:t>
                      </a:r>
                    </a:p>
                  </a:txBody>
                  <a:tcPr marL="55810" marR="55810" marT="27905" marB="27905" anchor="ctr"/>
                </a:tc>
                <a:tc>
                  <a:txBody>
                    <a:bodyPr/>
                    <a:lstStyle/>
                    <a:p>
                      <a:pPr algn="ctr"/>
                      <a:r>
                        <a:rPr lang="en-US" sz="1400"/>
                        <a:t>160</a:t>
                      </a:r>
                    </a:p>
                  </a:txBody>
                  <a:tcPr marL="55810" marR="55810" marT="27905" marB="27905" anchor="ctr"/>
                </a:tc>
                <a:tc>
                  <a:txBody>
                    <a:bodyPr/>
                    <a:lstStyle/>
                    <a:p>
                      <a:pPr algn="ctr"/>
                      <a:r>
                        <a:rPr lang="en-US" sz="1400"/>
                        <a:t>285</a:t>
                      </a:r>
                    </a:p>
                  </a:txBody>
                  <a:tcPr marL="55810" marR="55810" marT="27905" marB="27905" anchor="ctr"/>
                </a:tc>
                <a:tc>
                  <a:txBody>
                    <a:bodyPr/>
                    <a:lstStyle/>
                    <a:p>
                      <a:pPr algn="ctr"/>
                      <a:r>
                        <a:rPr lang="en-US" sz="1400"/>
                        <a:t>1480</a:t>
                      </a:r>
                    </a:p>
                  </a:txBody>
                  <a:tcPr marL="55810" marR="55810" marT="27905" marB="27905" anchor="ctr"/>
                </a:tc>
                <a:tc>
                  <a:txBody>
                    <a:bodyPr/>
                    <a:lstStyle/>
                    <a:p>
                      <a:pPr algn="ctr"/>
                      <a:r>
                        <a:rPr lang="en-US" sz="1400"/>
                        <a:t>Old motor can be reused</a:t>
                      </a:r>
                    </a:p>
                  </a:txBody>
                  <a:tcPr marL="55810" marR="55810" marT="27905" marB="27905" anchor="ctr"/>
                </a:tc>
                <a:extLst>
                  <a:ext uri="{0D108BD9-81ED-4DB2-BD59-A6C34878D82A}">
                    <a16:rowId xmlns:a16="http://schemas.microsoft.com/office/drawing/2014/main" val="1781941296"/>
                  </a:ext>
                </a:extLst>
              </a:tr>
              <a:tr h="510945">
                <a:tc>
                  <a:txBody>
                    <a:bodyPr/>
                    <a:lstStyle/>
                    <a:p>
                      <a:pPr algn="ctr"/>
                      <a:r>
                        <a:rPr lang="en-US" sz="1400"/>
                        <a:t>471FN06</a:t>
                      </a:r>
                    </a:p>
                  </a:txBody>
                  <a:tcPr marL="55810" marR="55810" marT="27905" marB="27905" anchor="ctr"/>
                </a:tc>
                <a:tc>
                  <a:txBody>
                    <a:bodyPr/>
                    <a:lstStyle/>
                    <a:p>
                      <a:pPr algn="ctr"/>
                      <a:r>
                        <a:rPr lang="en-US" sz="1400"/>
                        <a:t>Room 2</a:t>
                      </a:r>
                    </a:p>
                  </a:txBody>
                  <a:tcPr marL="55810" marR="55810" marT="27905" marB="27905" anchor="ctr"/>
                </a:tc>
                <a:tc>
                  <a:txBody>
                    <a:bodyPr/>
                    <a:lstStyle/>
                    <a:p>
                      <a:pPr algn="ctr"/>
                      <a:r>
                        <a:rPr lang="en-US" sz="1400"/>
                        <a:t>85968</a:t>
                      </a:r>
                    </a:p>
                  </a:txBody>
                  <a:tcPr marL="55810" marR="55810" marT="27905" marB="27905" anchor="ctr"/>
                </a:tc>
                <a:tc>
                  <a:txBody>
                    <a:bodyPr/>
                    <a:lstStyle/>
                    <a:p>
                      <a:pPr algn="ctr"/>
                      <a:r>
                        <a:rPr lang="en-US" sz="1400"/>
                        <a:t>6700</a:t>
                      </a:r>
                    </a:p>
                  </a:txBody>
                  <a:tcPr marL="55810" marR="55810" marT="27905" marB="27905" anchor="ctr"/>
                </a:tc>
                <a:tc>
                  <a:txBody>
                    <a:bodyPr/>
                    <a:lstStyle/>
                    <a:p>
                      <a:pPr algn="ctr"/>
                      <a:r>
                        <a:rPr lang="en-US" sz="1400"/>
                        <a:t>185</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1470</a:t>
                      </a:r>
                    </a:p>
                  </a:txBody>
                  <a:tcPr marL="55810" marR="55810" marT="27905" marB="27905" anchor="ctr"/>
                </a:tc>
                <a:tc>
                  <a:txBody>
                    <a:bodyPr/>
                    <a:lstStyle/>
                    <a:p>
                      <a:pPr algn="ctr"/>
                      <a:r>
                        <a:rPr lang="en-US" sz="1400"/>
                        <a:t>Old motor can be reused</a:t>
                      </a:r>
                    </a:p>
                  </a:txBody>
                  <a:tcPr marL="55810" marR="55810" marT="27905" marB="27905" anchor="ctr"/>
                </a:tc>
                <a:extLst>
                  <a:ext uri="{0D108BD9-81ED-4DB2-BD59-A6C34878D82A}">
                    <a16:rowId xmlns:a16="http://schemas.microsoft.com/office/drawing/2014/main" val="2678174669"/>
                  </a:ext>
                </a:extLst>
              </a:tr>
              <a:tr h="510945">
                <a:tc>
                  <a:txBody>
                    <a:bodyPr/>
                    <a:lstStyle/>
                    <a:p>
                      <a:pPr algn="ctr"/>
                      <a:r>
                        <a:rPr lang="en-US" sz="1400"/>
                        <a:t>471FN07</a:t>
                      </a:r>
                    </a:p>
                  </a:txBody>
                  <a:tcPr marL="55810" marR="55810" marT="27905" marB="27905" anchor="ctr"/>
                </a:tc>
                <a:tc>
                  <a:txBody>
                    <a:bodyPr/>
                    <a:lstStyle/>
                    <a:p>
                      <a:pPr algn="ctr"/>
                      <a:r>
                        <a:rPr lang="en-US" sz="1400"/>
                        <a:t>Room 3</a:t>
                      </a:r>
                    </a:p>
                  </a:txBody>
                  <a:tcPr marL="55810" marR="55810" marT="27905" marB="27905" anchor="ctr"/>
                </a:tc>
                <a:tc>
                  <a:txBody>
                    <a:bodyPr/>
                    <a:lstStyle/>
                    <a:p>
                      <a:pPr algn="ctr"/>
                      <a:r>
                        <a:rPr lang="en-US" sz="1400"/>
                        <a:t>85968</a:t>
                      </a:r>
                    </a:p>
                  </a:txBody>
                  <a:tcPr marL="55810" marR="55810" marT="27905" marB="27905" anchor="ctr"/>
                </a:tc>
                <a:tc>
                  <a:txBody>
                    <a:bodyPr/>
                    <a:lstStyle/>
                    <a:p>
                      <a:pPr algn="ctr"/>
                      <a:r>
                        <a:rPr lang="en-US" sz="1400"/>
                        <a:t>6700</a:t>
                      </a:r>
                    </a:p>
                  </a:txBody>
                  <a:tcPr marL="55810" marR="55810" marT="27905" marB="27905" anchor="ctr"/>
                </a:tc>
                <a:tc>
                  <a:txBody>
                    <a:bodyPr/>
                    <a:lstStyle/>
                    <a:p>
                      <a:pPr algn="ctr"/>
                      <a:r>
                        <a:rPr lang="en-US" sz="1400"/>
                        <a:t>185</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1470</a:t>
                      </a:r>
                    </a:p>
                  </a:txBody>
                  <a:tcPr marL="55810" marR="55810" marT="27905" marB="27905" anchor="ctr"/>
                </a:tc>
                <a:tc>
                  <a:txBody>
                    <a:bodyPr/>
                    <a:lstStyle/>
                    <a:p>
                      <a:pPr algn="ctr"/>
                      <a:r>
                        <a:rPr lang="en-US" sz="1400"/>
                        <a:t>Old motor can be reused</a:t>
                      </a:r>
                    </a:p>
                  </a:txBody>
                  <a:tcPr marL="55810" marR="55810" marT="27905" marB="27905" anchor="ctr"/>
                </a:tc>
                <a:extLst>
                  <a:ext uri="{0D108BD9-81ED-4DB2-BD59-A6C34878D82A}">
                    <a16:rowId xmlns:a16="http://schemas.microsoft.com/office/drawing/2014/main" val="2557017515"/>
                  </a:ext>
                </a:extLst>
              </a:tr>
              <a:tr h="285021">
                <a:tc>
                  <a:txBody>
                    <a:bodyPr/>
                    <a:lstStyle/>
                    <a:p>
                      <a:pPr algn="ctr"/>
                      <a:r>
                        <a:rPr lang="en-US" sz="1400"/>
                        <a:t>471FN08</a:t>
                      </a:r>
                    </a:p>
                  </a:txBody>
                  <a:tcPr marL="55810" marR="55810" marT="27905" marB="27905" anchor="ctr"/>
                </a:tc>
                <a:tc>
                  <a:txBody>
                    <a:bodyPr/>
                    <a:lstStyle/>
                    <a:p>
                      <a:pPr algn="ctr"/>
                      <a:r>
                        <a:rPr lang="en-US" sz="1400"/>
                        <a:t>Room 4</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1513204655"/>
                  </a:ext>
                </a:extLst>
              </a:tr>
              <a:tr h="285021">
                <a:tc>
                  <a:txBody>
                    <a:bodyPr/>
                    <a:lstStyle/>
                    <a:p>
                      <a:pPr algn="ctr"/>
                      <a:r>
                        <a:rPr lang="en-US" sz="1400"/>
                        <a:t>471FN09</a:t>
                      </a:r>
                    </a:p>
                  </a:txBody>
                  <a:tcPr marL="55810" marR="55810" marT="27905" marB="27905" anchor="ctr"/>
                </a:tc>
                <a:tc>
                  <a:txBody>
                    <a:bodyPr/>
                    <a:lstStyle/>
                    <a:p>
                      <a:pPr algn="ctr"/>
                      <a:r>
                        <a:rPr lang="en-US" sz="1400"/>
                        <a:t>Room 5</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3993271967"/>
                  </a:ext>
                </a:extLst>
              </a:tr>
              <a:tr h="285021">
                <a:tc>
                  <a:txBody>
                    <a:bodyPr/>
                    <a:lstStyle/>
                    <a:p>
                      <a:pPr algn="ctr"/>
                      <a:r>
                        <a:rPr lang="en-US" sz="1400"/>
                        <a:t>471FN10</a:t>
                      </a:r>
                    </a:p>
                  </a:txBody>
                  <a:tcPr marL="55810" marR="55810" marT="27905" marB="27905" anchor="ctr"/>
                </a:tc>
                <a:tc>
                  <a:txBody>
                    <a:bodyPr/>
                    <a:lstStyle/>
                    <a:p>
                      <a:pPr algn="ctr"/>
                      <a:r>
                        <a:rPr lang="en-US" sz="1400"/>
                        <a:t>Room 6</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3108301527"/>
                  </a:ext>
                </a:extLst>
              </a:tr>
              <a:tr h="285021">
                <a:tc>
                  <a:txBody>
                    <a:bodyPr/>
                    <a:lstStyle/>
                    <a:p>
                      <a:pPr algn="ctr"/>
                      <a:r>
                        <a:rPr lang="en-US" sz="1400"/>
                        <a:t>471FN11</a:t>
                      </a:r>
                    </a:p>
                  </a:txBody>
                  <a:tcPr marL="55810" marR="55810" marT="27905" marB="27905" anchor="ctr"/>
                </a:tc>
                <a:tc>
                  <a:txBody>
                    <a:bodyPr/>
                    <a:lstStyle/>
                    <a:p>
                      <a:pPr algn="ctr"/>
                      <a:r>
                        <a:rPr lang="en-US" sz="1400"/>
                        <a:t>Room 7</a:t>
                      </a:r>
                    </a:p>
                  </a:txBody>
                  <a:tcPr marL="55810" marR="55810" marT="27905" marB="27905" anchor="ctr"/>
                </a:tc>
                <a:tc>
                  <a:txBody>
                    <a:bodyPr/>
                    <a:lstStyle/>
                    <a:p>
                      <a:pPr algn="ctr"/>
                      <a:r>
                        <a:rPr lang="en-US" sz="1400"/>
                        <a:t>87840</a:t>
                      </a:r>
                    </a:p>
                  </a:txBody>
                  <a:tcPr marL="55810" marR="55810" marT="27905" marB="27905" anchor="ctr"/>
                </a:tc>
                <a:tc>
                  <a:txBody>
                    <a:bodyPr/>
                    <a:lstStyle/>
                    <a:p>
                      <a:pPr algn="ctr"/>
                      <a:r>
                        <a:rPr lang="en-US" sz="1400"/>
                        <a:t>4900</a:t>
                      </a:r>
                    </a:p>
                  </a:txBody>
                  <a:tcPr marL="55810" marR="55810" marT="27905" marB="27905" anchor="ctr"/>
                </a:tc>
                <a:tc>
                  <a:txBody>
                    <a:bodyPr/>
                    <a:lstStyle/>
                    <a:p>
                      <a:pPr algn="ctr"/>
                      <a:r>
                        <a:rPr lang="en-US" sz="1400"/>
                        <a:t>220</a:t>
                      </a:r>
                    </a:p>
                  </a:txBody>
                  <a:tcPr marL="55810" marR="55810" marT="27905" marB="27905" anchor="ctr"/>
                </a:tc>
                <a:tc>
                  <a:txBody>
                    <a:bodyPr/>
                    <a:lstStyle/>
                    <a:p>
                      <a:pPr algn="ctr"/>
                      <a:r>
                        <a:rPr lang="en-US" sz="1400"/>
                        <a:t>387</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2264916794"/>
                  </a:ext>
                </a:extLst>
              </a:tr>
              <a:tr h="285021">
                <a:tc>
                  <a:txBody>
                    <a:bodyPr/>
                    <a:lstStyle/>
                    <a:p>
                      <a:pPr algn="ctr"/>
                      <a:r>
                        <a:rPr lang="en-US" sz="1400"/>
                        <a:t>471FN12</a:t>
                      </a:r>
                    </a:p>
                  </a:txBody>
                  <a:tcPr marL="55810" marR="55810" marT="27905" marB="27905" anchor="ctr"/>
                </a:tc>
                <a:tc>
                  <a:txBody>
                    <a:bodyPr/>
                    <a:lstStyle/>
                    <a:p>
                      <a:pPr algn="ctr"/>
                      <a:r>
                        <a:rPr lang="en-US" sz="1400"/>
                        <a:t>Room 8</a:t>
                      </a:r>
                    </a:p>
                  </a:txBody>
                  <a:tcPr marL="55810" marR="55810" marT="27905" marB="27905" anchor="ctr"/>
                </a:tc>
                <a:tc>
                  <a:txBody>
                    <a:bodyPr/>
                    <a:lstStyle/>
                    <a:p>
                      <a:pPr algn="ctr"/>
                      <a:r>
                        <a:rPr lang="en-US" sz="1400"/>
                        <a:t>93600</a:t>
                      </a:r>
                    </a:p>
                  </a:txBody>
                  <a:tcPr marL="55810" marR="55810" marT="27905" marB="27905" anchor="ctr"/>
                </a:tc>
                <a:tc>
                  <a:txBody>
                    <a:bodyPr/>
                    <a:lstStyle/>
                    <a:p>
                      <a:pPr algn="ctr"/>
                      <a:r>
                        <a:rPr lang="en-US" sz="1400"/>
                        <a:t>4200</a:t>
                      </a:r>
                    </a:p>
                  </a:txBody>
                  <a:tcPr marL="55810" marR="55810" marT="27905" marB="27905" anchor="ctr"/>
                </a:tc>
                <a:tc>
                  <a:txBody>
                    <a:bodyPr/>
                    <a:lstStyle/>
                    <a:p>
                      <a:pPr algn="ctr"/>
                      <a:r>
                        <a:rPr lang="en-US" sz="1400"/>
                        <a:t>200</a:t>
                      </a:r>
                    </a:p>
                  </a:txBody>
                  <a:tcPr marL="55810" marR="55810" marT="27905" marB="27905" anchor="ctr"/>
                </a:tc>
                <a:tc>
                  <a:txBody>
                    <a:bodyPr/>
                    <a:lstStyle/>
                    <a:p>
                      <a:pPr algn="ctr"/>
                      <a:r>
                        <a:rPr lang="en-US" sz="1400"/>
                        <a:t>352</a:t>
                      </a:r>
                    </a:p>
                  </a:txBody>
                  <a:tcPr marL="55810" marR="55810" marT="27905" marB="27905" anchor="ctr"/>
                </a:tc>
                <a:tc>
                  <a:txBody>
                    <a:bodyPr/>
                    <a:lstStyle/>
                    <a:p>
                      <a:pPr algn="ctr"/>
                      <a:r>
                        <a:rPr lang="en-US" sz="1400"/>
                        <a:t>1450</a:t>
                      </a:r>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3003211441"/>
                  </a:ext>
                </a:extLst>
              </a:tr>
              <a:tr h="285021">
                <a:tc>
                  <a:txBody>
                    <a:bodyPr/>
                    <a:lstStyle/>
                    <a:p>
                      <a:pPr algn="ctr"/>
                      <a:r>
                        <a:rPr lang="en-US" sz="1400"/>
                        <a:t>Total</a:t>
                      </a:r>
                    </a:p>
                  </a:txBody>
                  <a:tcPr marL="55810" marR="55810" marT="27905" marB="27905" anchor="ctr"/>
                </a:tc>
                <a:tc>
                  <a:txBody>
                    <a:bodyPr/>
                    <a:lstStyle/>
                    <a:p>
                      <a:pPr algn="ctr"/>
                      <a:endParaRPr lang="en-US" sz="1400"/>
                    </a:p>
                  </a:txBody>
                  <a:tcPr marL="55810" marR="55810" marT="27905" marB="27905" anchor="ctr"/>
                </a:tc>
                <a:tc>
                  <a:txBody>
                    <a:bodyPr/>
                    <a:lstStyle/>
                    <a:p>
                      <a:pPr algn="ctr"/>
                      <a:r>
                        <a:rPr lang="en-US" sz="1400"/>
                        <a:t>768760</a:t>
                      </a:r>
                    </a:p>
                  </a:txBody>
                  <a:tcPr marL="55810" marR="55810" marT="27905" marB="27905" anchor="ctr"/>
                </a:tc>
                <a:tc>
                  <a:txBody>
                    <a:bodyPr/>
                    <a:lstStyle/>
                    <a:p>
                      <a:pPr algn="ctr"/>
                      <a:endParaRPr lang="en-US" sz="1400"/>
                    </a:p>
                  </a:txBody>
                  <a:tcPr marL="55810" marR="55810" marT="27905" marB="27905" anchor="ctr"/>
                </a:tc>
                <a:tc>
                  <a:txBody>
                    <a:bodyPr/>
                    <a:lstStyle/>
                    <a:p>
                      <a:pPr algn="ctr"/>
                      <a:r>
                        <a:rPr lang="en-US" sz="1400"/>
                        <a:t>2074</a:t>
                      </a:r>
                    </a:p>
                  </a:txBody>
                  <a:tcPr marL="55810" marR="55810" marT="27905" marB="27905" anchor="ctr"/>
                </a:tc>
                <a:tc>
                  <a:txBody>
                    <a:bodyPr/>
                    <a:lstStyle/>
                    <a:p>
                      <a:pPr algn="ctr"/>
                      <a:r>
                        <a:rPr lang="en-US" sz="1400"/>
                        <a:t>3709</a:t>
                      </a:r>
                    </a:p>
                  </a:txBody>
                  <a:tcPr marL="55810" marR="55810" marT="27905" marB="27905" anchor="ctr"/>
                </a:tc>
                <a:tc>
                  <a:txBody>
                    <a:bodyPr/>
                    <a:lstStyle/>
                    <a:p>
                      <a:pPr algn="ctr"/>
                      <a:endParaRPr lang="en-US" sz="1400"/>
                    </a:p>
                  </a:txBody>
                  <a:tcPr marL="55810" marR="55810" marT="27905" marB="27905" anchor="ctr"/>
                </a:tc>
                <a:tc>
                  <a:txBody>
                    <a:bodyPr/>
                    <a:lstStyle/>
                    <a:p>
                      <a:pPr algn="ctr"/>
                      <a:endParaRPr lang="en-US" sz="1400"/>
                    </a:p>
                  </a:txBody>
                  <a:tcPr marL="55810" marR="55810" marT="27905" marB="27905" anchor="ctr"/>
                </a:tc>
                <a:extLst>
                  <a:ext uri="{0D108BD9-81ED-4DB2-BD59-A6C34878D82A}">
                    <a16:rowId xmlns:a16="http://schemas.microsoft.com/office/drawing/2014/main" val="910343922"/>
                  </a:ext>
                </a:extLst>
              </a:tr>
            </a:tbl>
          </a:graphicData>
        </a:graphic>
      </p:graphicFrame>
    </p:spTree>
    <p:extLst>
      <p:ext uri="{BB962C8B-B14F-4D97-AF65-F5344CB8AC3E}">
        <p14:creationId xmlns:p14="http://schemas.microsoft.com/office/powerpoint/2010/main" val="8615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5C051-C7B6-5D85-1CB9-C3E58FD647E1}"/>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5EC37F5-949D-51DF-AE97-8AD614289F29}"/>
              </a:ext>
            </a:extLst>
          </p:cNvPr>
          <p:cNvSpPr txBox="1">
            <a:spLocks/>
          </p:cNvSpPr>
          <p:nvPr/>
        </p:nvSpPr>
        <p:spPr>
          <a:xfrm>
            <a:off x="0" y="592589"/>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7. OPPORTUNITIES FOR RENOVATING AND OPTIMIZING </a:t>
            </a:r>
          </a:p>
          <a:p>
            <a:pPr lvl="0">
              <a:buClr>
                <a:srgbClr val="000000"/>
              </a:buClr>
            </a:pPr>
            <a:r>
              <a:rPr lang="en-US" sz="2400" kern="0" dirty="0">
                <a:solidFill>
                  <a:srgbClr val="87C6CC">
                    <a:lumMod val="50000"/>
                  </a:srgbClr>
                </a:solidFill>
                <a:cs typeface="Arial" panose="020B0604020202020204" pitchFamily="34" charset="0"/>
                <a:sym typeface="Arial"/>
              </a:rPr>
              <a:t>THE COAL POWDER TRANSPORT SYSTEM AND BURNER NOZZLES</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5" name="Text 2">
            <a:extLst>
              <a:ext uri="{FF2B5EF4-FFF2-40B4-BE49-F238E27FC236}">
                <a16:creationId xmlns:a16="http://schemas.microsoft.com/office/drawing/2014/main" id="{25222F32-7796-FE35-5979-000A80D7B351}"/>
              </a:ext>
            </a:extLst>
          </p:cNvPr>
          <p:cNvSpPr/>
          <p:nvPr/>
        </p:nvSpPr>
        <p:spPr>
          <a:xfrm>
            <a:off x="714204" y="4305091"/>
            <a:ext cx="10781109" cy="604838"/>
          </a:xfrm>
          <a:prstGeom prst="rect">
            <a:avLst/>
          </a:prstGeom>
          <a:noFill/>
          <a:ln/>
        </p:spPr>
        <p:txBody>
          <a:bodyPr wrap="square" lIns="0" tIns="0" rIns="0" bIns="0" rtlCol="0" anchor="t"/>
          <a:lstStyle/>
          <a:p>
            <a:pPr lvl="0">
              <a:lnSpc>
                <a:spcPts val="2375"/>
              </a:lnSpc>
              <a:buClr>
                <a:srgbClr val="000000"/>
              </a:buClr>
            </a:pPr>
            <a:endParaRPr kumimoji="0" lang="en-US" sz="1458"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Text 1">
            <a:extLst>
              <a:ext uri="{FF2B5EF4-FFF2-40B4-BE49-F238E27FC236}">
                <a16:creationId xmlns:a16="http://schemas.microsoft.com/office/drawing/2014/main" id="{B4BADC98-FD4B-F06B-7A6D-D2A44D49E981}"/>
              </a:ext>
            </a:extLst>
          </p:cNvPr>
          <p:cNvSpPr/>
          <p:nvPr/>
        </p:nvSpPr>
        <p:spPr>
          <a:xfrm>
            <a:off x="651609" y="1594456"/>
            <a:ext cx="10843704" cy="3321198"/>
          </a:xfrm>
          <a:prstGeom prst="rect">
            <a:avLst/>
          </a:prstGeom>
          <a:noFill/>
          <a:ln/>
        </p:spPr>
        <p:txBody>
          <a:bodyPr wrap="square" lIns="0" tIns="0" rIns="0" bIns="0" rtlCol="0" anchor="t"/>
          <a:lstStyle/>
          <a:p>
            <a:pPr marL="285750" lvl="0" indent="-285750" algn="just">
              <a:lnSpc>
                <a:spcPct val="150000"/>
              </a:lnSpc>
              <a:buClr>
                <a:srgbClr val="000000"/>
              </a:buClr>
              <a:buFont typeface="Arial" panose="020B0604020202020204" pitchFamily="34" charset="0"/>
              <a:buChar char="•"/>
            </a:pPr>
            <a:r>
              <a:rPr lang="en-US"/>
              <a:t>The current coal powder transport pipes are significantly larger than the actual demand, leading to waste of heat and electricity. Optimizing the pipe size based on the actual coal consumption will significantly reduce the use of fans, thereby saving both coal and electricity.</a:t>
            </a:r>
          </a:p>
          <a:p>
            <a:pPr marL="285750" lvl="0" indent="-285750" algn="just">
              <a:lnSpc>
                <a:spcPct val="150000"/>
              </a:lnSpc>
              <a:buClr>
                <a:srgbClr val="000000"/>
              </a:buClr>
              <a:buFont typeface="Arial" panose="020B0604020202020204" pitchFamily="34" charset="0"/>
              <a:buChar char="•"/>
            </a:pPr>
            <a:r>
              <a:rPr lang="en-US"/>
              <a:t>Modern burner nozzles at the kiln head have addressed the problem of material caking, but limitations remain due to high airflow rates and motor power losses. Excessive use of cold air leads to wasted energy consumption. Selecting new burner nozzles with "low primary wind, high pressure" will thoroughly resolve the material caking issue and improve energy-saving efficiency.</a:t>
            </a:r>
          </a:p>
          <a:p>
            <a:pPr marL="285750" lvl="0" indent="-285750" algn="just">
              <a:lnSpc>
                <a:spcPct val="150000"/>
              </a:lnSpc>
              <a:buClr>
                <a:srgbClr val="000000"/>
              </a:buClr>
              <a:buFont typeface="Arial" panose="020B0604020202020204" pitchFamily="34" charset="0"/>
              <a:buChar char="•"/>
            </a:pPr>
            <a:r>
              <a:rPr lang="en-US"/>
              <a:t>Reducing the amount of air required for the combustion process helps minimize heat loss, thereby saving fuel and lowering operating costs.</a:t>
            </a:r>
            <a:endParaRPr lang="en-US" kern="0">
              <a:cs typeface="Arial"/>
              <a:sym typeface="Arial"/>
            </a:endParaRPr>
          </a:p>
          <a:p>
            <a:pPr algn="just">
              <a:lnSpc>
                <a:spcPct val="150000"/>
              </a:lnSpc>
              <a:buClr>
                <a:srgbClr val="000000"/>
              </a:buClr>
            </a:pPr>
            <a:endParaRPr lang="en-US"/>
          </a:p>
        </p:txBody>
      </p:sp>
      <p:sp>
        <p:nvSpPr>
          <p:cNvPr id="7" name="Text 1">
            <a:extLst>
              <a:ext uri="{FF2B5EF4-FFF2-40B4-BE49-F238E27FC236}">
                <a16:creationId xmlns:a16="http://schemas.microsoft.com/office/drawing/2014/main" id="{36295306-E308-77BC-D367-16AADAD251F8}"/>
              </a:ext>
            </a:extLst>
          </p:cNvPr>
          <p:cNvSpPr/>
          <p:nvPr/>
        </p:nvSpPr>
        <p:spPr>
          <a:xfrm>
            <a:off x="651609" y="2347798"/>
            <a:ext cx="10344340" cy="907257"/>
          </a:xfrm>
          <a:prstGeom prst="rect">
            <a:avLst/>
          </a:prstGeom>
          <a:noFill/>
          <a:ln/>
        </p:spPr>
        <p:txBody>
          <a:bodyPr wrap="square" lIns="0" tIns="0" rIns="0" bIns="0" rtlCol="0" anchor="t"/>
          <a:lstStyle/>
          <a:p>
            <a:endParaRPr lang="en-US" sz="1600"/>
          </a:p>
        </p:txBody>
      </p:sp>
    </p:spTree>
    <p:extLst>
      <p:ext uri="{BB962C8B-B14F-4D97-AF65-F5344CB8AC3E}">
        <p14:creationId xmlns:p14="http://schemas.microsoft.com/office/powerpoint/2010/main" val="688369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E1D34-C9DF-D4A0-7BBD-3BEF54E1E5B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59832A7-CDDC-85E2-54EB-DCB322BFBBCC}"/>
              </a:ext>
            </a:extLst>
          </p:cNvPr>
          <p:cNvSpPr txBox="1">
            <a:spLocks/>
          </p:cNvSpPr>
          <p:nvPr/>
        </p:nvSpPr>
        <p:spPr>
          <a:xfrm>
            <a:off x="0" y="591247"/>
            <a:ext cx="1219199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0" dirty="0">
                <a:solidFill>
                  <a:srgbClr val="87C6CC">
                    <a:lumMod val="50000"/>
                  </a:srgbClr>
                </a:solidFill>
                <a:cs typeface="Arial" panose="020B0604020202020204" pitchFamily="34" charset="0"/>
                <a:sym typeface="Arial"/>
              </a:rPr>
              <a:t>8. OPPORTUNITY TO RENOVATE COAL POWDER STORAGE TANKS </a:t>
            </a:r>
          </a:p>
          <a:p>
            <a:pPr lvl="0">
              <a:buClr>
                <a:srgbClr val="000000"/>
              </a:buClr>
            </a:pPr>
            <a:r>
              <a:rPr lang="en-US" sz="2400" kern="0" dirty="0">
                <a:solidFill>
                  <a:srgbClr val="87C6CC">
                    <a:lumMod val="50000"/>
                  </a:srgbClr>
                </a:solidFill>
                <a:cs typeface="Arial" panose="020B0604020202020204" pitchFamily="34" charset="0"/>
                <a:sym typeface="Arial"/>
              </a:rPr>
              <a:t>AT THE HEAD AND TAIL OF THE FURNACE</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2" name="Text 1">
            <a:extLst>
              <a:ext uri="{FF2B5EF4-FFF2-40B4-BE49-F238E27FC236}">
                <a16:creationId xmlns:a16="http://schemas.microsoft.com/office/drawing/2014/main" id="{64B5DF92-1AC4-A70D-6979-2BF5B5DDE98B}"/>
              </a:ext>
            </a:extLst>
          </p:cNvPr>
          <p:cNvSpPr/>
          <p:nvPr/>
        </p:nvSpPr>
        <p:spPr>
          <a:xfrm>
            <a:off x="595087" y="1444981"/>
            <a:ext cx="10987314" cy="1209675"/>
          </a:xfrm>
          <a:prstGeom prst="rect">
            <a:avLst/>
          </a:prstGeom>
          <a:noFill/>
          <a:ln/>
        </p:spPr>
        <p:txBody>
          <a:bodyPr wrap="square" lIns="0" tIns="0" rIns="0" bIns="0" rtlCol="0" anchor="t"/>
          <a:lstStyle/>
          <a:p>
            <a:pPr lvl="0" algn="just">
              <a:lnSpc>
                <a:spcPts val="2375"/>
              </a:lnSpc>
              <a:buClr>
                <a:srgbClr val="000000"/>
              </a:buClr>
            </a:pPr>
            <a:r>
              <a:rPr lang="en-US"/>
              <a:t>The coal powder weighers at the kiln head and kiln tail are currently experiencing excessive fluctuations when the coal mill stops. Variations in the coal powder flow into the storage hopper significantly affect the stability of the discharge process from the coal powder hopper, causing fluctuations in the coal powder weighers.</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pic>
        <p:nvPicPr>
          <p:cNvPr id="9" name="Image 1" descr="preencoded.png">
            <a:extLst>
              <a:ext uri="{FF2B5EF4-FFF2-40B4-BE49-F238E27FC236}">
                <a16:creationId xmlns:a16="http://schemas.microsoft.com/office/drawing/2014/main" id="{6A8A4D28-063C-2166-C5F1-39F306048CC2}"/>
              </a:ext>
            </a:extLst>
          </p:cNvPr>
          <p:cNvPicPr>
            <a:picLocks noChangeAspect="1"/>
          </p:cNvPicPr>
          <p:nvPr/>
        </p:nvPicPr>
        <p:blipFill>
          <a:blip r:embed="rId2"/>
          <a:stretch>
            <a:fillRect/>
          </a:stretch>
        </p:blipFill>
        <p:spPr>
          <a:xfrm>
            <a:off x="1153729" y="2654656"/>
            <a:ext cx="5344713" cy="3522235"/>
          </a:xfrm>
          <a:prstGeom prst="rect">
            <a:avLst/>
          </a:prstGeom>
        </p:spPr>
      </p:pic>
      <p:sp>
        <p:nvSpPr>
          <p:cNvPr id="10" name="Text 1">
            <a:extLst>
              <a:ext uri="{FF2B5EF4-FFF2-40B4-BE49-F238E27FC236}">
                <a16:creationId xmlns:a16="http://schemas.microsoft.com/office/drawing/2014/main" id="{A897060A-2237-0DA5-9D75-007836BD6864}"/>
              </a:ext>
            </a:extLst>
          </p:cNvPr>
          <p:cNvSpPr/>
          <p:nvPr/>
        </p:nvSpPr>
        <p:spPr>
          <a:xfrm>
            <a:off x="6498441" y="3071246"/>
            <a:ext cx="5083959" cy="907257"/>
          </a:xfrm>
          <a:prstGeom prst="rect">
            <a:avLst/>
          </a:prstGeom>
          <a:noFill/>
          <a:ln/>
        </p:spPr>
        <p:txBody>
          <a:bodyPr wrap="square" lIns="0" tIns="0" rIns="0" bIns="0" rtlCol="0" anchor="t"/>
          <a:lstStyle/>
          <a:p>
            <a:pPr lvl="0" algn="just">
              <a:lnSpc>
                <a:spcPts val="2375"/>
              </a:lnSpc>
              <a:buClr>
                <a:srgbClr val="000000"/>
              </a:buClr>
            </a:pPr>
            <a:r>
              <a:rPr lang="en-US"/>
              <a:t>The material flow stabilizing hopper ensures that starting and stopping the coal mill will not cause fluctuations in the coal powder weighers. This helps maintain the stability of the production process and minimize potential issues.</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92866887"/>
      </p:ext>
    </p:extLst>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3ABAF88A-A1DC-5DCF-49F1-BB08889DC3DD}"/>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868AEDD-EEC0-79E9-6D03-1781D407A3E1}"/>
              </a:ext>
            </a:extLst>
          </p:cNvPr>
          <p:cNvSpPr txBox="1">
            <a:spLocks/>
          </p:cNvSpPr>
          <p:nvPr/>
        </p:nvSpPr>
        <p:spPr>
          <a:xfrm>
            <a:off x="0" y="604090"/>
            <a:ext cx="12192000" cy="495200"/>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RPr/>
            </a:defPPr>
            <a:lvl1pPr algn="ctr">
              <a:buClr>
                <a:schemeClr val="dk1"/>
              </a:buClr>
              <a:buSzPts val="2800"/>
              <a:buFont typeface="Fira Sans Extra Condensed"/>
              <a:buNone/>
              <a:defRPr b="1" sz="2800">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9pPr>
          </a:lstStyle>
          <a:p>
            <a:pPr lvl="0">
              <a:buClr>
                <a:srgbClr val="000000"/>
              </a:buClr>
            </a:pPr>
            <a:r>
              <a:rPr dirty="0" kern="0" lang="en-US" sz="2400">
                <a:solidFill>
                  <a:srgbClr val="87C6CC">
                    <a:lumMod val="50000"/>
                  </a:srgbClr>
                </a:solidFill>
                <a:ea charset="0" panose="02020603050405020304" pitchFamily="18" typeface="Times New Roman"/>
                <a:cs charset="0" panose="020B0604020202020204" pitchFamily="34" typeface="Arial"/>
                <a:sym typeface="Arial"/>
              </a:rPr>
              <a:t>9. OPPORTUNITY TO RECOVER HEAT FROM AQC AND SP BOILER </a:t>
            </a:r>
          </a:p>
          <a:p>
            <a:pPr lvl="0">
              <a:buClr>
                <a:srgbClr val="000000"/>
              </a:buClr>
            </a:pPr>
            <a:r>
              <a:rPr dirty="0" kern="0" lang="en-US" sz="2400">
                <a:solidFill>
                  <a:srgbClr val="87C6CC">
                    <a:lumMod val="50000"/>
                  </a:srgbClr>
                </a:solidFill>
                <a:ea charset="0" panose="02020603050405020304" pitchFamily="18" typeface="Times New Roman"/>
                <a:cs charset="0" panose="020B0604020202020204" pitchFamily="34" typeface="Arial"/>
                <a:sym typeface="Arial"/>
              </a:rPr>
              <a:t>DISCHARGE WATER TO HEAT FEED WATER</a:t>
            </a:r>
            <a:endParaRPr b="1" baseline="0" cap="none" dirty="0" i="0" kern="0" kumimoji="0" lang="en-US" noProof="0" normalizeH="0" spc="0" strike="noStrike" sz="2400" u="none">
              <a:ln>
                <a:noFill/>
              </a:ln>
              <a:solidFill>
                <a:srgbClr val="87C6CC">
                  <a:lumMod val="50000"/>
                </a:srgbClr>
              </a:solidFill>
              <a:effectLst/>
              <a:uLnTx/>
              <a:uFillTx/>
              <a:cs charset="0" panose="020B0604020202020204" pitchFamily="34" typeface="Arial"/>
              <a:sym typeface="Arial"/>
            </a:endParaRPr>
          </a:p>
        </p:txBody>
      </p:sp>
      <p:pic>
        <p:nvPicPr>
          <p:cNvPr descr="A computer screen shot of a computer&#10;&#10;Description automatically generated" id="5" name="Picture 4">
            <a:extLst>
              <a:ext uri="{FF2B5EF4-FFF2-40B4-BE49-F238E27FC236}">
                <a16:creationId xmlns:a16="http://schemas.microsoft.com/office/drawing/2014/main" id="{5D069C47-F49E-3F7F-1C56-44A0E2EC0FDD}"/>
              </a:ext>
            </a:extLst>
          </p:cNvPr>
          <p:cNvPicPr>
            <a:picLocks noChangeAspect="1"/>
          </p:cNvPicPr>
          <p:nvPr/>
        </p:nvPicPr>
        <p:blipFill>
          <a:blip cstate="print" r:embed="rId2">
            <a:extLst>
              <a:ext uri="{28A0092B-C50C-407E-A947-70E740481C1C}">
                <a14:useLocalDpi xmlns:a14="http://schemas.microsoft.com/office/drawing/2010/main" val="0"/>
              </a:ext>
            </a:extLst>
          </a:blip>
          <a:srcRect l="76" r="19" t="111"/>
          <a:stretch/>
        </p:blipFill>
        <p:spPr bwMode="auto">
          <a:xfrm>
            <a:off x="6676571" y="1332712"/>
            <a:ext cx="4905829" cy="2430673"/>
          </a:xfrm>
          <a:prstGeom prst="rect">
            <a:avLst/>
          </a:prstGeom>
          <a:noFill/>
          <a:ln>
            <a:noFill/>
          </a:ln>
        </p:spPr>
      </p:pic>
      <p:pic>
        <p:nvPicPr>
          <p:cNvPr descr="A computer screen shot of a diagram&#10;&#10;Description automatically generated" id="6" name="Picture 5">
            <a:extLst>
              <a:ext uri="{FF2B5EF4-FFF2-40B4-BE49-F238E27FC236}">
                <a16:creationId xmlns:a16="http://schemas.microsoft.com/office/drawing/2014/main" id="{2E53476D-0BCF-B978-B881-A336DC512660}"/>
              </a:ext>
            </a:extLst>
          </p:cNvPr>
          <p:cNvPicPr>
            <a:picLocks noChangeAspect="1"/>
          </p:cNvPicPr>
          <p:nvPr/>
        </p:nvPicPr>
        <p:blipFill>
          <a:blip cstate="print" r:embed="rId3">
            <a:extLst>
              <a:ext uri="{28A0092B-C50C-407E-A947-70E740481C1C}">
                <a14:useLocalDpi xmlns:a14="http://schemas.microsoft.com/office/drawing/2010/main" val="0"/>
              </a:ext>
            </a:extLst>
          </a:blip>
          <a:srcRect/>
          <a:stretch>
            <a:fillRect/>
          </a:stretch>
        </p:blipFill>
        <p:spPr bwMode="auto">
          <a:xfrm>
            <a:off x="6676571" y="4192215"/>
            <a:ext cx="4905829" cy="2326447"/>
          </a:xfrm>
          <a:prstGeom prst="rect">
            <a:avLst/>
          </a:prstGeom>
          <a:noFill/>
          <a:ln>
            <a:noFill/>
          </a:ln>
        </p:spPr>
      </p:pic>
      <p:sp>
        <p:nvSpPr>
          <p:cNvPr id="7" name="TextBox 6">
            <a:extLst>
              <a:ext uri="{FF2B5EF4-FFF2-40B4-BE49-F238E27FC236}">
                <a16:creationId xmlns:a16="http://schemas.microsoft.com/office/drawing/2014/main" id="{95D4E911-9413-3544-45CB-0F55BB638878}"/>
              </a:ext>
            </a:extLst>
          </p:cNvPr>
          <p:cNvSpPr txBox="1"/>
          <p:nvPr/>
        </p:nvSpPr>
        <p:spPr>
          <a:xfrm>
            <a:off x="530390" y="1332250"/>
            <a:ext cx="5826867" cy="4231928"/>
          </a:xfrm>
          <a:prstGeom prst="rect">
            <a:avLst/>
          </a:prstGeom>
          <a:noFill/>
        </p:spPr>
        <p:txBody>
          <a:bodyPr wrap="square">
            <a:spAutoFit/>
          </a:bodyPr>
          <a:lstStyle/>
          <a:p>
            <a:pPr algn="just" indent="-342900" lvl="0" marL="342900">
              <a:spcBef>
                <a:spcPts val="300"/>
              </a:spcBef>
              <a:spcAft>
                <a:spcPts val="300"/>
              </a:spcAft>
              <a:buSzPts val="1000"/>
              <a:buFont charset="2" panose="05050102010706020507" pitchFamily="18" typeface="Symbol"/>
              <a:buChar char=""/>
              <a:tabLst>
                <a:tab algn="l" pos="457200"/>
              </a:tabLst>
            </a:pPr>
            <a:r>
              <a:rPr b="1" dirty="0" lang="en-US" sz="1600">
                <a:ea charset="0" panose="020B0004020202020204" pitchFamily="34" typeface="Aptos"/>
                <a:cs charset="0" panose="020B0604020202020204" pitchFamily="34" typeface="Arial"/>
              </a:rPr>
              <a:t>AQC, SP Heat Recovery Furnace</a:t>
            </a:r>
            <a:r>
              <a:rPr b="1" dirty="0" lang="en-GB" sz="1600">
                <a:effectLst/>
                <a:ea charset="0" panose="020B0004020202020204" pitchFamily="34" typeface="Aptos"/>
                <a:cs charset="0" panose="020B0604020202020204" pitchFamily="34" typeface="Arial"/>
              </a:rPr>
              <a:t>:</a:t>
            </a:r>
            <a:endParaRPr dirty="0" lang="en-US" sz="1600">
              <a:effectLst/>
              <a:ea charset="0" panose="02020603050405020304" pitchFamily="18" typeface="Times New Roman"/>
              <a:cs charset="0" panose="020B0604020202020204" pitchFamily="34" typeface="Arial"/>
            </a:endParaRPr>
          </a:p>
          <a:p>
            <a:pPr algn="just" indent="-285750" lvl="1" marL="742950">
              <a:spcBef>
                <a:spcPts val="300"/>
              </a:spcBef>
              <a:spcAft>
                <a:spcPts val="300"/>
              </a:spcAft>
              <a:buSzPts val="1000"/>
              <a:buFont charset="0" panose="02070309020205020404" pitchFamily="49" typeface="Courier New"/>
              <a:buChar char="o"/>
              <a:tabLst>
                <a:tab algn="l" pos="914400"/>
              </a:tabLst>
            </a:pPr>
            <a:r>
              <a:rPr dirty="0" lang="en-US" sz="1600">
                <a:ea charset="0" panose="020B0004020202020204" pitchFamily="34" typeface="Aptos"/>
                <a:cs charset="0" panose="020B0604020202020204" pitchFamily="34" typeface="Arial"/>
              </a:rPr>
              <a:t>Lines 1 and 2 have waste heat recovery furnaces from exhaust gas in cement production.</a:t>
            </a:r>
          </a:p>
          <a:p>
            <a:pPr algn="just" indent="-285750" lvl="1" marL="742950">
              <a:spcBef>
                <a:spcPts val="300"/>
              </a:spcBef>
              <a:spcAft>
                <a:spcPts val="300"/>
              </a:spcAft>
              <a:buSzPts val="1000"/>
              <a:buFont charset="0" panose="02070309020205020404" pitchFamily="49" typeface="Courier New"/>
              <a:buChar char="o"/>
              <a:tabLst>
                <a:tab algn="l" pos="914400"/>
              </a:tabLst>
            </a:pPr>
            <a:r>
              <a:rPr dirty="0" lang="en-US" sz="1600">
                <a:ea charset="0" panose="020B0004020202020204" pitchFamily="34" typeface="Aptos"/>
                <a:cs charset="0" panose="020B0604020202020204" pitchFamily="34" typeface="Arial"/>
              </a:rPr>
              <a:t>Boiler discharge water during operation is discharged directly into the environment.</a:t>
            </a:r>
          </a:p>
          <a:p>
            <a:pPr algn="just" indent="-285750" lvl="1" marL="742950">
              <a:spcBef>
                <a:spcPts val="300"/>
              </a:spcBef>
              <a:spcAft>
                <a:spcPts val="300"/>
              </a:spcAft>
              <a:buSzPts val="1000"/>
              <a:buFont charset="0" panose="02070309020205020404" pitchFamily="49" typeface="Courier New"/>
              <a:buChar char="o"/>
              <a:tabLst>
                <a:tab algn="l" pos="914400"/>
              </a:tabLst>
            </a:pPr>
            <a:r>
              <a:rPr dirty="0" lang="en-GB" sz="1600">
                <a:ea charset="0" panose="020B0004020202020204" pitchFamily="34" typeface="Aptos"/>
                <a:cs charset="0" panose="020B0604020202020204" pitchFamily="34" typeface="Arial"/>
              </a:rPr>
              <a:t>Wastewater parameters:</a:t>
            </a:r>
            <a:endParaRPr dirty="0" lang="en-US" sz="1600">
              <a:effectLst/>
              <a:ea charset="0" panose="02020603050405020304" pitchFamily="18" typeface="Times New Roman"/>
              <a:cs charset="0" panose="020B0604020202020204" pitchFamily="34" typeface="Arial"/>
            </a:endParaRPr>
          </a:p>
          <a:p>
            <a:pPr algn="just" indent="-228600" lvl="2" marL="1143000">
              <a:spcBef>
                <a:spcPts val="300"/>
              </a:spcBef>
              <a:spcAft>
                <a:spcPts val="300"/>
              </a:spcAft>
              <a:buSzPts val="1000"/>
              <a:buFont charset="2" panose="05000000000000000000" pitchFamily="2" typeface="Wingdings"/>
              <a:buChar char=""/>
              <a:tabLst>
                <a:tab algn="l" pos="1371600"/>
              </a:tabLst>
            </a:pPr>
            <a:r>
              <a:rPr dirty="0" lang="en-GB" sz="1600">
                <a:ea charset="0" panose="020B0004020202020204" pitchFamily="34" typeface="Aptos"/>
                <a:cs charset="0" panose="020B0604020202020204" pitchFamily="34" typeface="Arial"/>
              </a:rPr>
              <a:t>Pressure: 1.3 MPa.</a:t>
            </a:r>
            <a:endParaRPr dirty="0" lang="en-US" sz="1600">
              <a:effectLst/>
              <a:ea charset="0" panose="02020603050405020304" pitchFamily="18" typeface="Times New Roman"/>
              <a:cs charset="0" panose="020B0604020202020204" pitchFamily="34" typeface="Arial"/>
            </a:endParaRPr>
          </a:p>
          <a:p>
            <a:pPr algn="just" indent="-228600" lvl="2" marL="1143000">
              <a:spcBef>
                <a:spcPts val="300"/>
              </a:spcBef>
              <a:spcAft>
                <a:spcPts val="300"/>
              </a:spcAft>
              <a:buSzPts val="1000"/>
              <a:buFont charset="2" panose="05000000000000000000" pitchFamily="2" typeface="Wingdings"/>
              <a:buChar char=""/>
              <a:tabLst>
                <a:tab algn="l" pos="1371600"/>
              </a:tabLst>
            </a:pPr>
            <a:r>
              <a:rPr dirty="0" lang="en-US" sz="1600"/>
              <a:t>Flow Rate: 100 – 120 m³/day per production line.</a:t>
            </a:r>
          </a:p>
          <a:p>
            <a:pPr algn="just" indent="-228600" lvl="2" marL="1143000">
              <a:spcBef>
                <a:spcPts val="300"/>
              </a:spcBef>
              <a:spcAft>
                <a:spcPts val="300"/>
              </a:spcAft>
              <a:buSzPts val="1000"/>
              <a:buFont charset="2" panose="05000000000000000000" pitchFamily="2" typeface="Wingdings"/>
              <a:buChar char=""/>
              <a:tabLst>
                <a:tab algn="l" pos="1371600"/>
              </a:tabLst>
            </a:pPr>
            <a:r>
              <a:rPr dirty="0" lang="en-US" sz="1600"/>
              <a:t>Water temperature: 25 – 28°C.</a:t>
            </a:r>
            <a:endParaRPr dirty="0" lang="en-US" sz="1600">
              <a:effectLst/>
              <a:ea charset="0" panose="02020603050405020304" pitchFamily="18" typeface="Times New Roman"/>
              <a:cs charset="0" panose="020B0604020202020204" pitchFamily="34" typeface="Arial"/>
            </a:endParaRPr>
          </a:p>
          <a:p>
            <a:pPr algn="just" indent="-342900" lvl="0" marL="342900">
              <a:spcBef>
                <a:spcPts val="300"/>
              </a:spcBef>
              <a:spcAft>
                <a:spcPts val="300"/>
              </a:spcAft>
              <a:buSzPts val="1000"/>
              <a:buFont charset="2" panose="05050102010706020507" pitchFamily="18" typeface="Symbol"/>
              <a:buChar char=""/>
              <a:tabLst>
                <a:tab algn="l" pos="457200"/>
              </a:tabLst>
            </a:pPr>
            <a:r>
              <a:rPr b="1" dirty="0" lang="en-GB" sz="1600">
                <a:ea charset="0" panose="020B0004020202020204" pitchFamily="34" typeface="Aptos"/>
                <a:cs charset="0" panose="020B0604020202020204" pitchFamily="34" typeface="Arial"/>
              </a:rPr>
              <a:t>Water Supply System:</a:t>
            </a:r>
            <a:endParaRPr dirty="0" lang="en-US" sz="1600">
              <a:effectLst/>
              <a:ea charset="0" panose="02020603050405020304" pitchFamily="18" typeface="Times New Roman"/>
              <a:cs charset="0" panose="020B0604020202020204" pitchFamily="34" typeface="Arial"/>
            </a:endParaRPr>
          </a:p>
          <a:p>
            <a:pPr algn="just" indent="-285750" lvl="1" marL="742950">
              <a:spcBef>
                <a:spcPts val="300"/>
              </a:spcBef>
              <a:spcAft>
                <a:spcPts val="300"/>
              </a:spcAft>
              <a:buSzPts val="1000"/>
              <a:buFont charset="0" panose="02070309020205020404" pitchFamily="49" typeface="Courier New"/>
              <a:buChar char="o"/>
              <a:tabLst>
                <a:tab algn="l" pos="914400"/>
              </a:tabLst>
            </a:pPr>
            <a:r>
              <a:rPr dirty="0" lang="en-US" sz="1600"/>
              <a:t>Required make-up water volume: 150 m³/day/production line.</a:t>
            </a:r>
          </a:p>
          <a:p>
            <a:pPr algn="just" indent="-285750" lvl="1" marL="742950">
              <a:spcBef>
                <a:spcPts val="300"/>
              </a:spcBef>
              <a:spcAft>
                <a:spcPts val="300"/>
              </a:spcAft>
              <a:buSzPts val="1000"/>
              <a:buFont charset="0" panose="02070309020205020404" pitchFamily="49" typeface="Courier New"/>
              <a:buChar char="o"/>
              <a:tabLst>
                <a:tab algn="l" pos="914400"/>
              </a:tabLst>
            </a:pPr>
            <a:r>
              <a:rPr dirty="0" lang="en-US" sz="1600"/>
              <a:t>Currently, the feedwater entering the deaerator is at a low temperature (25°C).</a:t>
            </a:r>
            <a:endParaRPr dirty="0" lang="en-US" sz="1600">
              <a:solidFill>
                <a:srgbClr val="000000"/>
              </a:solidFill>
              <a:effectLst/>
              <a:ea charset="0" panose="02020603050405020304" pitchFamily="18" typeface="Times New Roman"/>
              <a:cs charset="0" panose="020B0604020202020204" pitchFamily="34" typeface="Arial"/>
            </a:endParaRPr>
          </a:p>
        </p:txBody>
      </p:sp>
    </p:spTree>
    <p:extLst>
      <p:ext uri="{BB962C8B-B14F-4D97-AF65-F5344CB8AC3E}">
        <p14:creationId xmlns:p14="http://schemas.microsoft.com/office/powerpoint/2010/main" val="2697846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3C306-2639-B74D-0C79-618D2EA5295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E9577F8-F70A-D68B-CF76-42A335DFC840}"/>
              </a:ext>
            </a:extLst>
          </p:cNvPr>
          <p:cNvSpPr txBox="1">
            <a:spLocks/>
          </p:cNvSpPr>
          <p:nvPr/>
        </p:nvSpPr>
        <p:spPr>
          <a:xfrm>
            <a:off x="0" y="602761"/>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100" dirty="0">
                <a:latin typeface="Arial" panose="020B0604020202020204" pitchFamily="34" charset="0"/>
                <a:ea typeface="Aptos" panose="020B0004020202020204" pitchFamily="34" charset="0"/>
                <a:cs typeface="Arial" panose="020B0604020202020204" pitchFamily="34" charset="0"/>
                <a:sym typeface="Arial"/>
              </a:rPr>
              <a:t>9. </a:t>
            </a:r>
            <a:r>
              <a:rPr lang="en-US" sz="2400" kern="0" dirty="0">
                <a:solidFill>
                  <a:srgbClr val="87C6CC">
                    <a:lumMod val="50000"/>
                  </a:srgbClr>
                </a:solidFill>
                <a:ea typeface="Times New Roman" panose="02020603050405020304" pitchFamily="18" charset="0"/>
                <a:cs typeface="Arial" panose="020B0604020202020204" pitchFamily="34" charset="0"/>
                <a:sym typeface="Arial"/>
              </a:rPr>
              <a:t>OPPORTUNITY TO RECOVER HEAT FROM AQC AND SP BOILER </a:t>
            </a:r>
          </a:p>
          <a:p>
            <a:pPr lvl="0">
              <a:buClr>
                <a:srgbClr val="000000"/>
              </a:buClr>
            </a:pPr>
            <a:r>
              <a:rPr lang="en-US" sz="2400" kern="0" dirty="0">
                <a:solidFill>
                  <a:srgbClr val="87C6CC">
                    <a:lumMod val="50000"/>
                  </a:srgbClr>
                </a:solidFill>
                <a:ea typeface="Times New Roman" panose="02020603050405020304" pitchFamily="18" charset="0"/>
                <a:cs typeface="Arial" panose="020B0604020202020204" pitchFamily="34" charset="0"/>
                <a:sym typeface="Arial"/>
              </a:rPr>
              <a:t>DISCHARGE WATER TO HEAT FEED WATER</a:t>
            </a:r>
            <a:r>
              <a:rPr lang="en-US" sz="2400" kern="100" dirty="0">
                <a:latin typeface="Arial" panose="020B0604020202020204" pitchFamily="34" charset="0"/>
                <a:ea typeface="Aptos" panose="020B0004020202020204" pitchFamily="34" charset="0"/>
                <a:cs typeface="Arial" panose="020B0604020202020204" pitchFamily="34" charset="0"/>
                <a:sym typeface="Arial"/>
              </a:rPr>
              <a:t>.</a:t>
            </a:r>
            <a:endParaRPr kumimoji="0" lang="en-US" sz="2400" b="1" i="0" u="none" strike="noStrike" kern="0" cap="none" spc="0" normalizeH="0" baseline="0" noProof="0" dirty="0">
              <a:ln>
                <a:noFill/>
              </a:ln>
              <a:effectLst/>
              <a:uLnTx/>
              <a:uFillTx/>
              <a:latin typeface="Arial"/>
              <a:cs typeface="Arial" panose="020B0604020202020204" pitchFamily="34" charset="0"/>
              <a:sym typeface="Arial"/>
            </a:endParaRPr>
          </a:p>
        </p:txBody>
      </p:sp>
      <p:sp>
        <p:nvSpPr>
          <p:cNvPr id="5" name="TextBox 4">
            <a:extLst>
              <a:ext uri="{FF2B5EF4-FFF2-40B4-BE49-F238E27FC236}">
                <a16:creationId xmlns:a16="http://schemas.microsoft.com/office/drawing/2014/main" id="{6A2E8830-909D-56B9-71F2-25E7F64F92AC}"/>
              </a:ext>
            </a:extLst>
          </p:cNvPr>
          <p:cNvSpPr txBox="1"/>
          <p:nvPr/>
        </p:nvSpPr>
        <p:spPr>
          <a:xfrm>
            <a:off x="548112" y="1262790"/>
            <a:ext cx="11095776" cy="5026056"/>
          </a:xfrm>
          <a:prstGeom prst="rect">
            <a:avLst/>
          </a:prstGeom>
          <a:noFill/>
        </p:spPr>
        <p:txBody>
          <a:bodyPr wrap="square">
            <a:spAutoFit/>
          </a:bodyPr>
          <a:lstStyle/>
          <a:p>
            <a:pPr algn="just">
              <a:lnSpc>
                <a:spcPct val="110000"/>
              </a:lnSpc>
              <a:spcBef>
                <a:spcPts val="300"/>
              </a:spcBef>
              <a:spcAft>
                <a:spcPts val="300"/>
              </a:spcAft>
              <a:buNone/>
            </a:pPr>
            <a:r>
              <a:rPr lang="en-US" sz="1400" dirty="0"/>
              <a:t>Heat recovery from AQC and SP boiler blowdown to preheat make-up water.</a:t>
            </a:r>
            <a:r>
              <a:rPr lang="es-ES_tradnl" sz="1400" kern="100" dirty="0">
                <a:effectLst/>
                <a:ea typeface="Aptos" panose="020B0004020202020204" pitchFamily="34" charset="0"/>
                <a:cs typeface="Arial" panose="020B0604020202020204" pitchFamily="34" charset="0"/>
              </a:rPr>
              <a:t> </a:t>
            </a:r>
            <a:endParaRPr lang="en-US" sz="1400" dirty="0">
              <a:effectLst/>
              <a:ea typeface="Times New Roman" panose="02020603050405020304" pitchFamily="18" charset="0"/>
              <a:cs typeface="Arial" panose="020B0604020202020204" pitchFamily="34" charset="0"/>
            </a:endParaRPr>
          </a:p>
          <a:p>
            <a:pPr indent="457200" algn="just">
              <a:lnSpc>
                <a:spcPct val="110000"/>
              </a:lnSpc>
              <a:spcBef>
                <a:spcPts val="300"/>
              </a:spcBef>
              <a:spcAft>
                <a:spcPts val="300"/>
              </a:spcAft>
              <a:buNone/>
              <a:tabLst>
                <a:tab pos="457200" algn="l"/>
              </a:tabLst>
            </a:pPr>
            <a:r>
              <a:rPr lang="es-ES_tradnl" sz="1400" dirty="0" err="1">
                <a:ea typeface="Aptos" panose="020B0004020202020204" pitchFamily="34" charset="0"/>
                <a:cs typeface="Arial" panose="020B0604020202020204" pitchFamily="34" charset="0"/>
              </a:rPr>
              <a:t>Install</a:t>
            </a:r>
            <a:r>
              <a:rPr lang="es-ES_tradnl" sz="1400" dirty="0">
                <a:ea typeface="Aptos" panose="020B0004020202020204" pitchFamily="34" charset="0"/>
                <a:cs typeface="Arial" panose="020B0604020202020204" pitchFamily="34" charset="0"/>
              </a:rPr>
              <a:t> the </a:t>
            </a:r>
            <a:r>
              <a:rPr lang="es-ES_tradnl" sz="1400" dirty="0" err="1">
                <a:ea typeface="Aptos" panose="020B0004020202020204" pitchFamily="34" charset="0"/>
                <a:cs typeface="Arial" panose="020B0604020202020204" pitchFamily="34" charset="0"/>
              </a:rPr>
              <a:t>necessary</a:t>
            </a:r>
            <a:r>
              <a:rPr lang="es-ES_tradnl" sz="1400" dirty="0">
                <a:ea typeface="Aptos" panose="020B0004020202020204" pitchFamily="34" charset="0"/>
                <a:cs typeface="Arial" panose="020B0604020202020204" pitchFamily="34" charset="0"/>
              </a:rPr>
              <a:t> </a:t>
            </a:r>
            <a:r>
              <a:rPr lang="es-ES_tradnl" sz="1400" dirty="0" err="1">
                <a:ea typeface="Aptos" panose="020B0004020202020204" pitchFamily="34" charset="0"/>
                <a:cs typeface="Arial" panose="020B0604020202020204" pitchFamily="34" charset="0"/>
              </a:rPr>
              <a:t>equipment</a:t>
            </a:r>
            <a:r>
              <a:rPr lang="es-ES_tradnl" sz="1400" dirty="0">
                <a:ea typeface="Aptos" panose="020B0004020202020204" pitchFamily="34" charset="0"/>
                <a:cs typeface="Arial" panose="020B0604020202020204" pitchFamily="34" charset="0"/>
              </a:rPr>
              <a:t>:</a:t>
            </a:r>
            <a:endParaRPr lang="en-US" sz="1400" dirty="0">
              <a:effectLst/>
              <a:ea typeface="Times New Roman" panose="02020603050405020304" pitchFamily="18" charset="0"/>
              <a:cs typeface="Arial" panose="020B0604020202020204" pitchFamily="34" charset="0"/>
            </a:endParaRP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Boiler blowdown tank.</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ea typeface="Aptos" panose="020B0004020202020204" pitchFamily="34" charset="0"/>
                <a:cs typeface="Arial" panose="020B0604020202020204" pitchFamily="34" charset="0"/>
              </a:rPr>
              <a:t>Blowdown and expansion steam piping.</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Heat exchanger for feedwater heating.</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Boiler blowdown storage tank.</a:t>
            </a:r>
          </a:p>
          <a:p>
            <a:pPr marL="0" lvl="1" algn="just">
              <a:lnSpc>
                <a:spcPct val="110000"/>
              </a:lnSpc>
              <a:spcBef>
                <a:spcPts val="300"/>
              </a:spcBef>
              <a:spcAft>
                <a:spcPts val="300"/>
              </a:spcAft>
              <a:buSzPts val="1000"/>
            </a:pPr>
            <a:r>
              <a:rPr lang="en-US" sz="1400" kern="100" dirty="0">
                <a:ea typeface="Aptos" panose="020B0004020202020204" pitchFamily="34" charset="0"/>
                <a:cs typeface="Arial" panose="020B0604020202020204" pitchFamily="34" charset="0"/>
              </a:rPr>
              <a:t>Recover heat from the boiler blowdown using AQC and SP to heat the supplementary feedwater, in order to utilize waste heat and reduce energy costs. Store the blowdown water in a tank for reuse as a source of circulating cooling water.</a:t>
            </a:r>
          </a:p>
          <a:p>
            <a:pPr marL="0" lvl="1" algn="just">
              <a:lnSpc>
                <a:spcPct val="110000"/>
              </a:lnSpc>
              <a:spcBef>
                <a:spcPts val="300"/>
              </a:spcBef>
              <a:spcAft>
                <a:spcPts val="300"/>
              </a:spcAft>
              <a:buSzPts val="1000"/>
            </a:pPr>
            <a:r>
              <a:rPr lang="en-US" sz="1400" b="1" dirty="0"/>
              <a:t>Operating principle:</a:t>
            </a:r>
            <a:r>
              <a:rPr lang="en-US" sz="1400" dirty="0"/>
              <a:t> The boiler blowdown from AQC and SP is directed to the storage tank. The expansion steam from the blowdown is recovered and routed into the heat exchanger, where the supplementary feedwater is heated. The blowdown water is then stored and reused in the cooling water circulation system for the condenser.</a:t>
            </a:r>
            <a:endParaRPr lang="en-US" sz="1400" dirty="0">
              <a:cs typeface="Arial" panose="020B0604020202020204" pitchFamily="34" charset="0"/>
            </a:endParaRPr>
          </a:p>
          <a:p>
            <a:pPr marL="0" lvl="1" algn="just">
              <a:lnSpc>
                <a:spcPct val="110000"/>
              </a:lnSpc>
              <a:spcBef>
                <a:spcPts val="300"/>
              </a:spcBef>
              <a:spcAft>
                <a:spcPts val="300"/>
              </a:spcAft>
              <a:buSzPts val="1000"/>
            </a:pPr>
            <a:r>
              <a:rPr lang="en-GB" sz="1400" b="1" i="1" kern="100" dirty="0">
                <a:ea typeface="Aptos" panose="020B0004020202020204" pitchFamily="34" charset="0"/>
                <a:cs typeface="Arial" panose="020B0604020202020204" pitchFamily="34" charset="0"/>
              </a:rPr>
              <a:t>Benefits Analysis:</a:t>
            </a:r>
            <a:endParaRPr lang="en-US" sz="1400" dirty="0">
              <a:effectLst/>
              <a:ea typeface="Times New Roman" panose="02020603050405020304" pitchFamily="18" charset="0"/>
              <a:cs typeface="Arial" panose="020B0604020202020204" pitchFamily="34" charset="0"/>
            </a:endParaRPr>
          </a:p>
          <a:p>
            <a:pPr marL="342900" lvl="0" indent="-342900" algn="just">
              <a:lnSpc>
                <a:spcPct val="110000"/>
              </a:lnSpc>
              <a:spcBef>
                <a:spcPts val="300"/>
              </a:spcBef>
              <a:spcAft>
                <a:spcPts val="300"/>
              </a:spcAft>
              <a:buFont typeface="+mj-lt"/>
              <a:buAutoNum type="arabicPeriod"/>
              <a:tabLst>
                <a:tab pos="685800" algn="l"/>
              </a:tabLst>
            </a:pPr>
            <a:r>
              <a:rPr lang="en-GB" sz="1400" b="1" dirty="0">
                <a:ea typeface="Aptos" panose="020B0004020202020204" pitchFamily="34" charset="0"/>
                <a:cs typeface="Arial" panose="020B0604020202020204" pitchFamily="34" charset="0"/>
              </a:rPr>
              <a:t>Increase the feedwater temperature:</a:t>
            </a:r>
            <a:endParaRPr lang="en-US" sz="1400" dirty="0">
              <a:effectLst/>
              <a:ea typeface="Times New Roman" panose="02020603050405020304" pitchFamily="18" charset="0"/>
              <a:cs typeface="Arial" panose="020B0604020202020204" pitchFamily="34" charset="0"/>
            </a:endParaRP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Supplementary feedwater (150 m³/day/line) is heated from 25°C to 90–95°C.</a:t>
            </a:r>
          </a:p>
          <a:p>
            <a:pPr marL="742950" lvl="1" indent="-285750" algn="just">
              <a:lnSpc>
                <a:spcPct val="110000"/>
              </a:lnSpc>
              <a:spcBef>
                <a:spcPts val="300"/>
              </a:spcBef>
              <a:spcAft>
                <a:spcPts val="300"/>
              </a:spcAft>
              <a:buSzPts val="1000"/>
              <a:buFont typeface="Times New Roman" panose="02020603050405020304" pitchFamily="18" charset="0"/>
              <a:buChar char="-"/>
            </a:pPr>
            <a:r>
              <a:rPr lang="en-US" sz="1400" dirty="0"/>
              <a:t>Reduce energy consumption for the deaeration and feedwater heating system.</a:t>
            </a:r>
          </a:p>
          <a:p>
            <a:pPr marL="0" lvl="1" algn="just">
              <a:lnSpc>
                <a:spcPct val="110000"/>
              </a:lnSpc>
              <a:spcBef>
                <a:spcPts val="300"/>
              </a:spcBef>
              <a:spcAft>
                <a:spcPts val="300"/>
              </a:spcAft>
              <a:buSzPts val="1000"/>
            </a:pPr>
            <a:r>
              <a:rPr lang="en-US" sz="1400" b="1" dirty="0"/>
              <a:t>Reduce water consumption:</a:t>
            </a:r>
            <a:r>
              <a:rPr lang="en-US" sz="1400" dirty="0"/>
              <a:t> The blowdown water is utilized for the cooling water circulation system of the condenser, reducing the amount of fresh feedwater required.</a:t>
            </a:r>
          </a:p>
        </p:txBody>
      </p:sp>
    </p:spTree>
    <p:extLst>
      <p:ext uri="{BB962C8B-B14F-4D97-AF65-F5344CB8AC3E}">
        <p14:creationId xmlns:p14="http://schemas.microsoft.com/office/powerpoint/2010/main" val="2535695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6F216-F269-A47C-99BD-E77F0D28B587}"/>
            </a:ext>
          </a:extLst>
        </p:cNvPr>
        <p:cNvGrpSpPr/>
        <p:nvPr/>
      </p:nvGrpSpPr>
      <p:grpSpPr>
        <a:xfrm>
          <a:off x="0" y="0"/>
          <a:ext cx="0" cy="0"/>
          <a:chOff x="0" y="0"/>
          <a:chExt cx="0" cy="0"/>
        </a:xfrm>
      </p:grpSpPr>
      <p:pic>
        <p:nvPicPr>
          <p:cNvPr id="2" name="Picture 1" descr="Blowdown Heat Recovery System Diagram">
            <a:extLst>
              <a:ext uri="{FF2B5EF4-FFF2-40B4-BE49-F238E27FC236}">
                <a16:creationId xmlns:a16="http://schemas.microsoft.com/office/drawing/2014/main" id="{94601514-3DAB-9CD8-1728-CAD4B52CEA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0787" y="1375938"/>
            <a:ext cx="3552676" cy="5196230"/>
          </a:xfrm>
          <a:prstGeom prst="rect">
            <a:avLst/>
          </a:prstGeom>
          <a:noFill/>
          <a:ln>
            <a:noFill/>
          </a:ln>
        </p:spPr>
      </p:pic>
      <p:sp>
        <p:nvSpPr>
          <p:cNvPr id="4" name="Title 1">
            <a:extLst>
              <a:ext uri="{FF2B5EF4-FFF2-40B4-BE49-F238E27FC236}">
                <a16:creationId xmlns:a16="http://schemas.microsoft.com/office/drawing/2014/main" id="{1E9577F8-F70A-D68B-CF76-42A335DFC840}"/>
              </a:ext>
            </a:extLst>
          </p:cNvPr>
          <p:cNvSpPr txBox="1">
            <a:spLocks/>
          </p:cNvSpPr>
          <p:nvPr/>
        </p:nvSpPr>
        <p:spPr>
          <a:xfrm>
            <a:off x="0" y="602761"/>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kern="100" dirty="0">
                <a:latin typeface="Arial" panose="020B0604020202020204" pitchFamily="34" charset="0"/>
                <a:ea typeface="Aptos" panose="020B0004020202020204" pitchFamily="34" charset="0"/>
                <a:cs typeface="Arial" panose="020B0604020202020204" pitchFamily="34" charset="0"/>
                <a:sym typeface="Arial"/>
              </a:rPr>
              <a:t>9. </a:t>
            </a:r>
            <a:r>
              <a:rPr lang="en-US" sz="2400" kern="0" dirty="0">
                <a:solidFill>
                  <a:srgbClr val="87C6CC">
                    <a:lumMod val="50000"/>
                  </a:srgbClr>
                </a:solidFill>
                <a:ea typeface="Times New Roman" panose="02020603050405020304" pitchFamily="18" charset="0"/>
                <a:cs typeface="Arial" panose="020B0604020202020204" pitchFamily="34" charset="0"/>
                <a:sym typeface="Arial"/>
              </a:rPr>
              <a:t>OPPORTUNITY TO RECOVER HEAT FROM AQC AND SP BOILER </a:t>
            </a:r>
          </a:p>
          <a:p>
            <a:pPr lvl="0">
              <a:buClr>
                <a:srgbClr val="000000"/>
              </a:buClr>
            </a:pPr>
            <a:r>
              <a:rPr lang="en-US" sz="2400" kern="0" dirty="0">
                <a:solidFill>
                  <a:srgbClr val="87C6CC">
                    <a:lumMod val="50000"/>
                  </a:srgbClr>
                </a:solidFill>
                <a:ea typeface="Times New Roman" panose="02020603050405020304" pitchFamily="18" charset="0"/>
                <a:cs typeface="Arial" panose="020B0604020202020204" pitchFamily="34" charset="0"/>
                <a:sym typeface="Arial"/>
              </a:rPr>
              <a:t>DISCHARGE WATER TO HEAT FEED WATER</a:t>
            </a:r>
            <a:r>
              <a:rPr lang="en-US" sz="2400" kern="100" dirty="0">
                <a:latin typeface="Arial" panose="020B0604020202020204" pitchFamily="34" charset="0"/>
                <a:ea typeface="Aptos" panose="020B0004020202020204" pitchFamily="34" charset="0"/>
                <a:cs typeface="Arial" panose="020B0604020202020204" pitchFamily="34" charset="0"/>
                <a:sym typeface="Arial"/>
              </a:rPr>
              <a:t>.</a:t>
            </a:r>
            <a:endParaRPr kumimoji="0" lang="en-US" sz="2400" b="1" i="0" u="none" strike="noStrike" kern="0" cap="none" spc="0" normalizeH="0" baseline="0" noProof="0" dirty="0">
              <a:ln>
                <a:noFill/>
              </a:ln>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1471751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0032-D718-C388-74C6-47ADF8495C9E}"/>
            </a:ext>
          </a:extLst>
        </p:cNvPr>
        <p:cNvGrpSpPr/>
        <p:nvPr/>
      </p:nvGrpSpPr>
      <p:grpSpPr>
        <a:xfrm>
          <a:off x="0" y="0"/>
          <a:ext cx="0" cy="0"/>
          <a:chOff x="0" y="0"/>
          <a:chExt cx="0" cy="0"/>
        </a:xfrm>
      </p:grpSpPr>
      <p:sp>
        <p:nvSpPr>
          <p:cNvPr id="4" name="Text 0">
            <a:extLst>
              <a:ext uri="{FF2B5EF4-FFF2-40B4-BE49-F238E27FC236}">
                <a16:creationId xmlns:a16="http://schemas.microsoft.com/office/drawing/2014/main" id="{8B4E467B-ECEC-30A1-FABD-33AF48ECC589}"/>
              </a:ext>
            </a:extLst>
          </p:cNvPr>
          <p:cNvSpPr/>
          <p:nvPr/>
        </p:nvSpPr>
        <p:spPr>
          <a:xfrm>
            <a:off x="883972" y="581469"/>
            <a:ext cx="10216896" cy="590649"/>
          </a:xfrm>
          <a:prstGeom prst="rect">
            <a:avLst/>
          </a:prstGeom>
          <a:noFill/>
          <a:ln/>
        </p:spPr>
        <p:txBody>
          <a:bodyPr wrap="none" lIns="0" tIns="0" rIns="0" bIns="0" rtlCol="0" anchor="t"/>
          <a:lstStyle/>
          <a:p>
            <a:pPr algn="ctr" defTabSz="761970">
              <a:lnSpc>
                <a:spcPts val="4625"/>
              </a:lnSpc>
            </a:pPr>
            <a:r>
              <a:rPr lang="en-US" sz="2667" b="1" dirty="0">
                <a:solidFill>
                  <a:srgbClr val="87C6CC">
                    <a:lumMod val="50000"/>
                  </a:srgbClr>
                </a:solidFill>
                <a:latin typeface="Arial"/>
                <a:ea typeface="Alice" pitchFamily="34" charset="-122"/>
                <a:cs typeface="Alice" pitchFamily="34" charset="-120"/>
              </a:rPr>
              <a:t>10. EXPECTED REDUCTION IN CONSUMPTION IN SPECIFIC MEASURE</a:t>
            </a:r>
            <a:endParaRPr lang="en-US" sz="2667" b="1" dirty="0">
              <a:solidFill>
                <a:srgbClr val="87C6CC">
                  <a:lumMod val="50000"/>
                </a:srgbClr>
              </a:solidFill>
              <a:latin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237" y="1442454"/>
            <a:ext cx="10618366" cy="4999910"/>
          </a:xfrm>
          <a:prstGeom prst="rect">
            <a:avLst/>
          </a:prstGeom>
        </p:spPr>
      </p:pic>
      <p:sp>
        <p:nvSpPr>
          <p:cNvPr id="5" name="Rectangle 4"/>
          <p:cNvSpPr/>
          <p:nvPr/>
        </p:nvSpPr>
        <p:spPr>
          <a:xfrm>
            <a:off x="9175589" y="1492430"/>
            <a:ext cx="1960563" cy="264288"/>
          </a:xfrm>
          <a:prstGeom prst="rect">
            <a:avLst/>
          </a:prstGeom>
          <a:solidFill>
            <a:srgbClr val="0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70"/>
            <a:r>
              <a:rPr lang="en-US" sz="917">
                <a:solidFill>
                  <a:srgbClr val="FFFFFF"/>
                </a:solidFill>
                <a:latin typeface="Arial"/>
              </a:rPr>
              <a:t>Total coal consumption is expected to decrease</a:t>
            </a:r>
          </a:p>
        </p:txBody>
      </p:sp>
    </p:spTree>
    <p:extLst>
      <p:ext uri="{BB962C8B-B14F-4D97-AF65-F5344CB8AC3E}">
        <p14:creationId xmlns:p14="http://schemas.microsoft.com/office/powerpoint/2010/main" val="1022180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B659325A-23E0-4BA6-B689-F2FC707ADF47}"/>
              </a:ext>
            </a:extLst>
          </p:cNvPr>
          <p:cNvGraphicFramePr>
            <a:graphicFrameLocks noGrp="1"/>
          </p:cNvGraphicFramePr>
          <p:nvPr>
            <p:extLst>
              <p:ext uri="{D42A27DB-BD31-4B8C-83A1-F6EECF244321}">
                <p14:modId xmlns:p14="http://schemas.microsoft.com/office/powerpoint/2010/main" val="2052415698"/>
              </p:ext>
            </p:extLst>
          </p:nvPr>
        </p:nvGraphicFramePr>
        <p:xfrm>
          <a:off x="967818" y="1336357"/>
          <a:ext cx="10595727" cy="4833114"/>
        </p:xfrm>
        <a:graphic>
          <a:graphicData uri="http://schemas.openxmlformats.org/drawingml/2006/table">
            <a:tbl>
              <a:tblPr firstRow="1" firstCol="1" bandRow="1"/>
              <a:tblGrid>
                <a:gridCol w="2256149">
                  <a:extLst>
                    <a:ext uri="{9D8B030D-6E8A-4147-A177-3AD203B41FA5}">
                      <a16:colId xmlns:a16="http://schemas.microsoft.com/office/drawing/2014/main" val="161939964"/>
                    </a:ext>
                  </a:extLst>
                </a:gridCol>
                <a:gridCol w="2488676">
                  <a:extLst>
                    <a:ext uri="{9D8B030D-6E8A-4147-A177-3AD203B41FA5}">
                      <a16:colId xmlns:a16="http://schemas.microsoft.com/office/drawing/2014/main" val="2650066767"/>
                    </a:ext>
                  </a:extLst>
                </a:gridCol>
                <a:gridCol w="5850902">
                  <a:extLst>
                    <a:ext uri="{9D8B030D-6E8A-4147-A177-3AD203B41FA5}">
                      <a16:colId xmlns:a16="http://schemas.microsoft.com/office/drawing/2014/main" val="3923200906"/>
                    </a:ext>
                  </a:extLst>
                </a:gridCol>
              </a:tblGrid>
              <a:tr h="112163">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Auxiliary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Energy Saving Potential</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Improvement Measures</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117856179"/>
                  </a:ext>
                </a:extLst>
              </a:tr>
              <a:tr h="82884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Compressed Air System</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15–30%</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Reduce leaks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operating pressure</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inverters for compressors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Recover heat from compressed air</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Perform regular maintenance</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1176409695"/>
                  </a:ext>
                </a:extLst>
              </a:tr>
              <a:tr h="64967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Process Fans &amp; Dust Collection</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10–25%</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inverters for large fans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fan blades and ductwork</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Replace with high-efficiency fans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load-based operation</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3047432926"/>
                  </a:ext>
                </a:extLst>
              </a:tr>
              <a:tr h="64967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Cooling Water System</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10–20%</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Use inverters for pumps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cooling process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Improve pipe insulation</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automatic control sensors</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2392559349"/>
                  </a:ext>
                </a:extLst>
              </a:tr>
              <a:tr h="649671">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Dust Filtration System</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5–15%</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Optimize dust cleaning cycles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Reduce pressure loss across filters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Install inverters for suction fans</a:t>
                      </a:r>
                      <a:endParaRPr lang="en-US" sz="12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200" dirty="0">
                          <a:effectLst/>
                          <a:latin typeface="+mj-lt"/>
                          <a:ea typeface="Times New Roman" panose="02020603050405020304" pitchFamily="18" charset="0"/>
                          <a:cs typeface="Arial" panose="020B0604020202020204" pitchFamily="34" charset="0"/>
                        </a:rPr>
                        <a:t>- Replace with high-efficiency filter bags</a:t>
                      </a:r>
                      <a:endParaRPr lang="en-US" sz="12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2059983385"/>
                  </a:ext>
                </a:extLst>
              </a:tr>
            </a:tbl>
          </a:graphicData>
        </a:graphic>
      </p:graphicFrame>
      <p:sp>
        <p:nvSpPr>
          <p:cNvPr id="11" name="Title 1">
            <a:extLst>
              <a:ext uri="{FF2B5EF4-FFF2-40B4-BE49-F238E27FC236}">
                <a16:creationId xmlns:a16="http://schemas.microsoft.com/office/drawing/2014/main" id="{31619F01-14CD-45A5-9454-CDD8F43C5558}"/>
              </a:ext>
            </a:extLst>
          </p:cNvPr>
          <p:cNvSpPr txBox="1">
            <a:spLocks/>
          </p:cNvSpPr>
          <p:nvPr/>
        </p:nvSpPr>
        <p:spPr>
          <a:xfrm>
            <a:off x="358817" y="301636"/>
            <a:ext cx="8040465" cy="68817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GB" kern="0" dirty="0">
                <a:solidFill>
                  <a:srgbClr val="87C6CC">
                    <a:lumMod val="50000"/>
                  </a:srgbClr>
                </a:solidFill>
                <a:latin typeface="Arial" panose="020B0604020202020204" pitchFamily="34" charset="0"/>
                <a:ea typeface="Times New Roman" panose="02020603050405020304" pitchFamily="18" charset="0"/>
                <a:cs typeface="Arial" panose="020B0604020202020204" pitchFamily="34" charset="0"/>
                <a:sym typeface="Arial"/>
              </a:rPr>
              <a:t>11</a:t>
            </a:r>
            <a:r>
              <a:rPr kumimoji="0" lang="en-GB"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ENERGY EFFICIECNCY POTENTIAL OF AUXILIARY SYSTEMS</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957518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723" y="1253445"/>
            <a:ext cx="8160053" cy="490169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88D3BBF0-2663-E361-20B8-4FC7565F4CB1}"/>
              </a:ext>
            </a:extLst>
          </p:cNvPr>
          <p:cNvSpPr>
            <a:spLocks noGrp="1"/>
          </p:cNvSpPr>
          <p:nvPr>
            <p:ph type="title"/>
          </p:nvPr>
        </p:nvSpPr>
        <p:spPr>
          <a:xfrm>
            <a:off x="609600" y="548633"/>
            <a:ext cx="10972800" cy="495200"/>
          </a:xfrm>
        </p:spPr>
        <p:txBody>
          <a:bodyPr>
            <a:noAutofit/>
          </a:bodyPr>
          <a:lstStyle/>
          <a:p>
            <a:pPr algn="ctr"/>
            <a:r>
              <a:rPr lang="en-US" b="1" dirty="0">
                <a:solidFill>
                  <a:schemeClr val="accent1">
                    <a:lumMod val="50000"/>
                  </a:schemeClr>
                </a:solidFill>
                <a:latin typeface="+mn-lt"/>
              </a:rPr>
              <a:t>CEMENT INDUSTRY</a:t>
            </a:r>
          </a:p>
        </p:txBody>
      </p:sp>
    </p:spTree>
    <p:extLst>
      <p:ext uri="{BB962C8B-B14F-4D97-AF65-F5344CB8AC3E}">
        <p14:creationId xmlns:p14="http://schemas.microsoft.com/office/powerpoint/2010/main" val="125419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4BC6660-1A7F-9333-2512-E0E7864F19F1}"/>
              </a:ext>
            </a:extLst>
          </p:cNvPr>
          <p:cNvSpPr txBox="1">
            <a:spLocks/>
          </p:cNvSpPr>
          <p:nvPr/>
        </p:nvSpPr>
        <p:spPr>
          <a:xfrm>
            <a:off x="358817" y="301636"/>
            <a:ext cx="8040465"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GB" kern="0" dirty="0">
                <a:solidFill>
                  <a:srgbClr val="87C6CC">
                    <a:lumMod val="50000"/>
                  </a:srgbClr>
                </a:solidFill>
                <a:latin typeface="Arial" panose="020B0604020202020204" pitchFamily="34" charset="0"/>
                <a:ea typeface="Times New Roman" panose="02020603050405020304" pitchFamily="18" charset="0"/>
                <a:cs typeface="Arial" panose="020B0604020202020204" pitchFamily="34" charset="0"/>
                <a:sym typeface="Arial"/>
              </a:rPr>
              <a:t>11</a:t>
            </a:r>
            <a:r>
              <a:rPr kumimoji="0" lang="en-GB"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 </a:t>
            </a:r>
            <a:r>
              <a:rPr kumimoji="0" lang="en-US" sz="2800" b="1" i="0" u="none" strike="noStrike" kern="0" cap="none" spc="0" normalizeH="0" baseline="0" noProof="0" dirty="0">
                <a:ln>
                  <a:noFill/>
                </a:ln>
                <a:solidFill>
                  <a:srgbClr val="87C6CC">
                    <a:lumMod val="50000"/>
                  </a:srgbClr>
                </a:solidFill>
                <a:effectLst/>
                <a:uLnTx/>
                <a:uFillTx/>
                <a:latin typeface="Arial" panose="020B0604020202020204" pitchFamily="34" charset="0"/>
                <a:ea typeface="Times New Roman" panose="02020603050405020304" pitchFamily="18" charset="0"/>
                <a:cs typeface="Arial" panose="020B0604020202020204" pitchFamily="34" charset="0"/>
                <a:sym typeface="Arial"/>
              </a:rPr>
              <a:t>ENERGY EFFICIECNCY POTENTIAL OF AUXILIARY SYSTEMS</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graphicFrame>
        <p:nvGraphicFramePr>
          <p:cNvPr id="10" name="Table 9">
            <a:extLst>
              <a:ext uri="{FF2B5EF4-FFF2-40B4-BE49-F238E27FC236}">
                <a16:creationId xmlns:a16="http://schemas.microsoft.com/office/drawing/2014/main" id="{B659325A-23E0-4BA6-B689-F2FC707ADF47}"/>
              </a:ext>
            </a:extLst>
          </p:cNvPr>
          <p:cNvGraphicFramePr>
            <a:graphicFrameLocks noGrp="1"/>
          </p:cNvGraphicFramePr>
          <p:nvPr>
            <p:extLst>
              <p:ext uri="{D42A27DB-BD31-4B8C-83A1-F6EECF244321}">
                <p14:modId xmlns:p14="http://schemas.microsoft.com/office/powerpoint/2010/main" val="2441008166"/>
              </p:ext>
            </p:extLst>
          </p:nvPr>
        </p:nvGraphicFramePr>
        <p:xfrm>
          <a:off x="958391" y="1421199"/>
          <a:ext cx="10595727" cy="4370769"/>
        </p:xfrm>
        <a:graphic>
          <a:graphicData uri="http://schemas.openxmlformats.org/drawingml/2006/table">
            <a:tbl>
              <a:tblPr firstRow="1" firstCol="1" bandRow="1"/>
              <a:tblGrid>
                <a:gridCol w="2256149">
                  <a:extLst>
                    <a:ext uri="{9D8B030D-6E8A-4147-A177-3AD203B41FA5}">
                      <a16:colId xmlns:a16="http://schemas.microsoft.com/office/drawing/2014/main" val="161939964"/>
                    </a:ext>
                  </a:extLst>
                </a:gridCol>
                <a:gridCol w="1979629">
                  <a:extLst>
                    <a:ext uri="{9D8B030D-6E8A-4147-A177-3AD203B41FA5}">
                      <a16:colId xmlns:a16="http://schemas.microsoft.com/office/drawing/2014/main" val="2650066767"/>
                    </a:ext>
                  </a:extLst>
                </a:gridCol>
                <a:gridCol w="6359949">
                  <a:extLst>
                    <a:ext uri="{9D8B030D-6E8A-4147-A177-3AD203B41FA5}">
                      <a16:colId xmlns:a16="http://schemas.microsoft.com/office/drawing/2014/main" val="3923200906"/>
                    </a:ext>
                  </a:extLst>
                </a:gridCol>
              </a:tblGrid>
              <a:tr h="112163">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Auxiliary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Energy Saving Potential</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mj-lt"/>
                          <a:ea typeface="Times New Roman" panose="02020603050405020304" pitchFamily="18" charset="0"/>
                          <a:cs typeface="Arial" panose="020B0604020202020204" pitchFamily="34" charset="0"/>
                        </a:rPr>
                        <a:t>Improvement Measures</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117856179"/>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Lighting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30–60%</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Replace with LED lamps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Use daylight and motion sensors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Optimize lighting layout</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3372879548"/>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Material Feeding &amp; Conveying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5–20%</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Use inverters for conveyors and bucket elevators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Control based on load</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Lubricate and align motors properly</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3129578397"/>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Water and Chemical Pumps</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10–25%</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Install inverters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Reduce head loss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Optimize piping system</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650798747"/>
                  </a:ext>
                </a:extLst>
              </a:tr>
              <a:tr h="470502">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Air Conditioning &amp; HVAC System</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10–30%</a:t>
                      </a:r>
                      <a:endParaRPr lang="en-US" sz="1600" dirty="0">
                        <a:effectLst/>
                        <a:latin typeface="+mj-lt"/>
                        <a:ea typeface="Calibri" panose="020F0502020204030204" pitchFamily="34" charset="0"/>
                        <a:cs typeface="Arial" panose="020B0604020202020204" pitchFamily="34" charset="0"/>
                      </a:endParaRPr>
                    </a:p>
                  </a:txBody>
                  <a:tcPr marL="41329" marR="41329" marT="0" marB="0" anchor="ctr">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Optimize set temperature</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Use inverters for fans and compressors</a:t>
                      </a:r>
                      <a:endParaRPr lang="en-US" sz="1600" dirty="0">
                        <a:effectLst/>
                        <a:latin typeface="+mj-lt"/>
                        <a:ea typeface="Calibri" panose="020F0502020204030204" pitchFamily="34" charset="0"/>
                        <a:cs typeface="Arial" panose="020B0604020202020204" pitchFamily="34" charset="0"/>
                      </a:endParaRPr>
                    </a:p>
                    <a:p>
                      <a:pPr>
                        <a:lnSpc>
                          <a:spcPct val="107000"/>
                        </a:lnSpc>
                        <a:spcAft>
                          <a:spcPts val="800"/>
                        </a:spcAft>
                      </a:pPr>
                      <a:r>
                        <a:rPr lang="en-US" sz="1600" dirty="0">
                          <a:effectLst/>
                          <a:latin typeface="+mj-lt"/>
                          <a:ea typeface="Times New Roman" panose="02020603050405020304" pitchFamily="18" charset="0"/>
                          <a:cs typeface="Arial" panose="020B0604020202020204" pitchFamily="34" charset="0"/>
                        </a:rPr>
                        <a:t>- Improve room insulation</a:t>
                      </a:r>
                      <a:endParaRPr lang="en-US" sz="1600" dirty="0">
                        <a:effectLst/>
                        <a:latin typeface="+mj-lt"/>
                        <a:ea typeface="Calibri" panose="020F0502020204030204" pitchFamily="34" charset="0"/>
                        <a:cs typeface="Arial" panose="020B0604020202020204" pitchFamily="34" charset="0"/>
                      </a:endParaRPr>
                    </a:p>
                  </a:txBody>
                  <a:tcPr marL="41329" marR="41329"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extLst>
                  <a:ext uri="{0D108BD9-81ED-4DB2-BD59-A6C34878D82A}">
                    <a16:rowId xmlns:a16="http://schemas.microsoft.com/office/drawing/2014/main" val="630432574"/>
                  </a:ext>
                </a:extLst>
              </a:tr>
            </a:tbl>
          </a:graphicData>
        </a:graphic>
      </p:graphicFrame>
    </p:spTree>
    <p:extLst>
      <p:ext uri="{BB962C8B-B14F-4D97-AF65-F5344CB8AC3E}">
        <p14:creationId xmlns:p14="http://schemas.microsoft.com/office/powerpoint/2010/main" val="3383375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a:xfrm>
            <a:off x="609598" y="101600"/>
            <a:ext cx="10972800" cy="1058248"/>
          </a:xfrm>
        </p:spPr>
        <p:txBody>
          <a:bodyPr>
            <a:noAutofit/>
          </a:bodyPr>
          <a:lstStyle/>
          <a:p>
            <a:r>
              <a:rPr lang="en-US" dirty="0">
                <a:solidFill>
                  <a:schemeClr val="accent1">
                    <a:lumMod val="50000"/>
                  </a:schemeClr>
                </a:solidFill>
              </a:rPr>
              <a:t>12. ENHANCING INTERNAL MANAGEMENT AND EQUIPMENT MAINTENANCE</a:t>
            </a:r>
          </a:p>
        </p:txBody>
      </p:sp>
      <p:sp>
        <p:nvSpPr>
          <p:cNvPr id="7" name="TextBox 6">
            <a:extLst>
              <a:ext uri="{FF2B5EF4-FFF2-40B4-BE49-F238E27FC236}">
                <a16:creationId xmlns:a16="http://schemas.microsoft.com/office/drawing/2014/main" id="{F700C7FB-3FA7-49A4-8D5E-F0C39B0FB1AA}"/>
              </a:ext>
            </a:extLst>
          </p:cNvPr>
          <p:cNvSpPr txBox="1"/>
          <p:nvPr/>
        </p:nvSpPr>
        <p:spPr>
          <a:xfrm>
            <a:off x="609599" y="1365734"/>
            <a:ext cx="10972799" cy="4967514"/>
          </a:xfrm>
          <a:prstGeom prst="rect">
            <a:avLst/>
          </a:prstGeom>
          <a:noFill/>
        </p:spPr>
        <p:txBody>
          <a:bodyPr wrap="square" rtlCol="0">
            <a:spAutoFit/>
          </a:bodyPr>
          <a:lstStyle/>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the electrical equipment system</a:t>
            </a:r>
          </a:p>
          <a:p>
            <a:pPr marR="0" lvl="0" algn="just" defTabSz="914400" rtl="0" eaLnBrk="1" fontAlgn="auto" latinLnBrk="0" hangingPunct="1">
              <a:lnSpc>
                <a:spcPct val="11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Regularly propagate and train employees on energy efficiency. Enhance the involvement of operational staff (Electricity savings should be based on a broad foundation and require the support of operational staff).</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Monitor energy consumption based on the number of production and non-production days to identify and address energy loss points. Develop procedures and checklists to ensure that equipment shutdowns have been properly carried out.</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automatic control devices to turn off equipment when not in use</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Turn off all unnecessary lights (such as during breaks, lunch hours, shift changes, and holidays).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power factor correction capacitors to create a "leading" power factor to address the "lagging" power factor of equipment. These capacitors can be installed at individual devices or multiple devices to control part or the entire distribution system.</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Control the surrounding temperature to extend the insulation lifespan and reliability of the motors. Avoid direct exposure to sunlight, place motors in well-ventilated areas, and keep the motors clean.</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2544439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609598" y="1337966"/>
            <a:ext cx="11010900" cy="4967514"/>
          </a:xfrm>
          <a:prstGeom prst="rect">
            <a:avLst/>
          </a:prstGeom>
          <a:noFill/>
        </p:spPr>
        <p:txBody>
          <a:bodyPr wrap="square" rtlCol="0">
            <a:spAutoFit/>
          </a:bodyPr>
          <a:lstStyle/>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the refrigeration and air conditioning systems</a:t>
            </a:r>
          </a:p>
          <a:p>
            <a:pPr marR="0" lvl="0" algn="just" defTabSz="914400" rtl="0" eaLnBrk="1" fontAlgn="auto" latinLnBrk="0" hangingPunct="1">
              <a:lnSpc>
                <a:spcPct val="11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Clean and regularly replace filters, clean the evaporator equipment and condenser coils to improve the cooling efficiency of the air conditioning system.</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Set the air conditioning system temperature appropriately. The temperature should be set between 26°C and 27°C in summer, and not too high or low. Setting the temperature too low will cause the air conditioner to run longer. Each 1°C reduction in temperature will increase energy consumption by 3-4% of the air conditioning system’s power usage.</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the compressed air system</a:t>
            </a:r>
          </a:p>
          <a:p>
            <a:pPr marR="0" lvl="0" algn="just" defTabSz="914400" rtl="0" eaLnBrk="1" fontAlgn="auto" latinLnBrk="0" hangingPunct="1">
              <a:lnSpc>
                <a:spcPct val="11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Train and raise employee awareness to operate and maintain the compressed air system effectively.</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Ensure the system remains dry. Ensure proper drainage slope, discharge points, and vents to minimize rusting of pipes.</a:t>
            </a:r>
          </a:p>
          <a:p>
            <a:pPr marL="342900" marR="0" lvl="0" indent="-342900" algn="just" defTabSz="914400" rtl="0" eaLnBrk="1" fontAlgn="auto" latinLnBrk="0" hangingPunct="1">
              <a:lnSpc>
                <a:spcPct val="11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Invest in leak detection equipment or gas leak testers to measure total leakage and compressor power. Identify and fix any compressed air leaks, and prevent recurrence.</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sp>
        <p:nvSpPr>
          <p:cNvPr id="4" name="Title 1">
            <a:extLst>
              <a:ext uri="{FF2B5EF4-FFF2-40B4-BE49-F238E27FC236}">
                <a16:creationId xmlns:a16="http://schemas.microsoft.com/office/drawing/2014/main" id="{1DFE290C-304C-5AE9-DD20-22D5D28B4F8E}"/>
              </a:ext>
            </a:extLst>
          </p:cNvPr>
          <p:cNvSpPr>
            <a:spLocks noGrp="1"/>
          </p:cNvSpPr>
          <p:nvPr>
            <p:ph type="title"/>
          </p:nvPr>
        </p:nvSpPr>
        <p:spPr>
          <a:xfrm>
            <a:off x="628648" y="322854"/>
            <a:ext cx="10972800" cy="789333"/>
          </a:xfrm>
        </p:spPr>
        <p:txBody>
          <a:bodyPr>
            <a:noAutofit/>
          </a:bodyPr>
          <a:lstStyle/>
          <a:p>
            <a:r>
              <a:rPr lang="en-US" dirty="0">
                <a:solidFill>
                  <a:schemeClr val="accent1">
                    <a:lumMod val="50000"/>
                  </a:schemeClr>
                </a:solidFill>
              </a:rPr>
              <a:t>12. ENHANCING INTERNAL MANAGEMENT AND EQUIPMENT MAINTENANCE</a:t>
            </a:r>
          </a:p>
        </p:txBody>
      </p:sp>
    </p:spTree>
    <p:extLst>
      <p:ext uri="{BB962C8B-B14F-4D97-AF65-F5344CB8AC3E}">
        <p14:creationId xmlns:p14="http://schemas.microsoft.com/office/powerpoint/2010/main" val="2010341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609596" y="1402750"/>
            <a:ext cx="10972802" cy="4053417"/>
          </a:xfrm>
          <a:prstGeom prst="rect">
            <a:avLst/>
          </a:prstGeom>
          <a:noFill/>
        </p:spPr>
        <p:txBody>
          <a:bodyPr wrap="square" rtlCol="0">
            <a:spAutoFit/>
          </a:bodyPr>
          <a:lstStyle/>
          <a:p>
            <a:pPr marL="342900" marR="0" lvl="1" indent="-342900" algn="just"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v"/>
              <a:tabLst/>
              <a:defRPr/>
            </a:pPr>
            <a:r>
              <a:rPr kumimoji="0" lang="en-US"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rPr>
              <a:t>For office buildings</a:t>
            </a:r>
            <a:r>
              <a:rPr kumimoji="0" lang="vi-VN" sz="1800" b="1" i="0" u="sng"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endParaRPr kumimoji="0" lang="en-US" sz="1800" b="1" i="0" u="sng"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0" marR="0" lvl="1" algn="just" defTabSz="914400" rtl="0" eaLnBrk="1" fontAlgn="auto" latinLnBrk="0" hangingPunct="1">
              <a:lnSpc>
                <a:spcPct val="130000"/>
              </a:lnSpc>
              <a:spcBef>
                <a:spcPts val="0"/>
              </a:spcBef>
              <a:spcAft>
                <a:spcPts val="0"/>
              </a:spcAft>
              <a:buClr>
                <a:srgbClr val="000000"/>
              </a:buClr>
              <a:buSzTx/>
              <a:tabLst/>
              <a:defRPr/>
            </a:pPr>
            <a:endParaRPr kumimoji="0" lang="es-ES_tradnl" sz="1800" b="1" i="0" u="sng"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Check the insulation thickness of walls and roofs.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Review and seal gaps that lead to heat loss from the rooms.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Use curtains, both inside and outside windows, to retain heat in winter and keep cool in summer.</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sunshades for windows to reduce heat during the summer.</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automatic door and gate systems.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Install double-glazed doors and windbreak doors on the northwest side.</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Set air conditioning to temperatures above 26°C in summer and 23°C in winter.</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Turn off all lighting equipment when not in use or after working hours.</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a:p>
            <a:pPr marL="342900" marR="0" lvl="1" indent="-34290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4" name="Title 1">
            <a:extLst>
              <a:ext uri="{FF2B5EF4-FFF2-40B4-BE49-F238E27FC236}">
                <a16:creationId xmlns:a16="http://schemas.microsoft.com/office/drawing/2014/main" id="{1893A60E-C949-5D2F-B43D-7EB2745C7A9D}"/>
              </a:ext>
            </a:extLst>
          </p:cNvPr>
          <p:cNvSpPr>
            <a:spLocks noGrp="1"/>
          </p:cNvSpPr>
          <p:nvPr>
            <p:ph type="title"/>
          </p:nvPr>
        </p:nvSpPr>
        <p:spPr>
          <a:xfrm>
            <a:off x="609598" y="447033"/>
            <a:ext cx="10972800" cy="495200"/>
          </a:xfrm>
        </p:spPr>
        <p:txBody>
          <a:bodyPr>
            <a:noAutofit/>
          </a:bodyPr>
          <a:lstStyle/>
          <a:p>
            <a:r>
              <a:rPr lang="en-US" sz="2400" dirty="0">
                <a:solidFill>
                  <a:schemeClr val="accent1">
                    <a:lumMod val="50000"/>
                  </a:schemeClr>
                </a:solidFill>
              </a:rPr>
              <a:t>12. ENHANCING INTERNAL MANAGEMENT AND EQUIPMENT MAINTENANCE</a:t>
            </a:r>
          </a:p>
        </p:txBody>
      </p:sp>
    </p:spTree>
    <p:extLst>
      <p:ext uri="{BB962C8B-B14F-4D97-AF65-F5344CB8AC3E}">
        <p14:creationId xmlns:p14="http://schemas.microsoft.com/office/powerpoint/2010/main" val="3787598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a:xfrm>
            <a:off x="609600" y="2494589"/>
            <a:ext cx="10972800" cy="1868821"/>
          </a:xfrm>
        </p:spPr>
        <p:txBody>
          <a:bodyPr>
            <a:noAutofit/>
          </a:bodyPr>
          <a:lstStyle/>
          <a:p>
            <a:r>
              <a:rPr lang="en-US" sz="4000" dirty="0">
                <a:solidFill>
                  <a:schemeClr val="accent1">
                    <a:lumMod val="50000"/>
                  </a:schemeClr>
                </a:solidFill>
              </a:rPr>
              <a:t>II. SOME TYPICAL MEASURES ARE PROPOSED</a:t>
            </a:r>
            <a:endParaRPr lang="vi-VN" sz="400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3792551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78B87E5-8E14-409C-876C-C750445251FB}"/>
              </a:ext>
            </a:extLst>
          </p:cNvPr>
          <p:cNvSpPr txBox="1"/>
          <p:nvPr/>
        </p:nvSpPr>
        <p:spPr>
          <a:xfrm>
            <a:off x="609597" y="1491083"/>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p:txBody>
      </p:sp>
      <p:sp>
        <p:nvSpPr>
          <p:cNvPr id="5" name="Rectangle 4">
            <a:extLst>
              <a:ext uri="{FF2B5EF4-FFF2-40B4-BE49-F238E27FC236}">
                <a16:creationId xmlns:a16="http://schemas.microsoft.com/office/drawing/2014/main" id="{25585940-2461-439A-AC52-8D0585F2B4E3}"/>
              </a:ext>
            </a:extLst>
          </p:cNvPr>
          <p:cNvSpPr/>
          <p:nvPr/>
        </p:nvSpPr>
        <p:spPr>
          <a:xfrm>
            <a:off x="563571" y="1886710"/>
            <a:ext cx="11018827" cy="92333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The lighting system in the workshop mainly consists of 400W, 250W, and 125W mercury vapor lamps and T8 fluorescent lamps with electromagnetic ballasts. The Company's lighting devices are all low-efficiency equipment, leading to high electricity consumption during use.</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6" name="TextBox 5">
            <a:extLst>
              <a:ext uri="{FF2B5EF4-FFF2-40B4-BE49-F238E27FC236}">
                <a16:creationId xmlns:a16="http://schemas.microsoft.com/office/drawing/2014/main" id="{D8E574BF-0161-4161-AD82-A8217FA07FBD}"/>
              </a:ext>
            </a:extLst>
          </p:cNvPr>
          <p:cNvSpPr txBox="1"/>
          <p:nvPr/>
        </p:nvSpPr>
        <p:spPr>
          <a:xfrm>
            <a:off x="609597" y="2911509"/>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
        <p:nvSpPr>
          <p:cNvPr id="7" name="Rectangle 6">
            <a:extLst>
              <a:ext uri="{FF2B5EF4-FFF2-40B4-BE49-F238E27FC236}">
                <a16:creationId xmlns:a16="http://schemas.microsoft.com/office/drawing/2014/main" id="{733EBF1F-512E-498B-A0DE-478DB4AE43A1}"/>
              </a:ext>
            </a:extLst>
          </p:cNvPr>
          <p:cNvSpPr/>
          <p:nvPr/>
        </p:nvSpPr>
        <p:spPr>
          <a:xfrm>
            <a:off x="563571" y="3329431"/>
            <a:ext cx="8305799"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n-US" i="1" kern="0" dirty="0">
                <a:solidFill>
                  <a:srgbClr val="000000"/>
                </a:solidFill>
                <a:latin typeface="Arial" panose="020B0604020202020204" pitchFamily="34" charset="0"/>
                <a:cs typeface="Arial" panose="020B0604020202020204" pitchFamily="34" charset="0"/>
                <a:sym typeface="Arial"/>
              </a:rPr>
              <a:t>Measure: </a:t>
            </a:r>
            <a:r>
              <a:rPr kumimoji="0" lang="vi-VN" sz="1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kumimoji="0" lang="en-US" sz="1800" b="0"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Renovating the lighting system</a:t>
            </a:r>
            <a:r>
              <a:rPr kumimoji="0" lang="vi-VN" sz="1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p>
        </p:txBody>
      </p:sp>
      <p:sp>
        <p:nvSpPr>
          <p:cNvPr id="8" name="TextBox 7">
            <a:extLst>
              <a:ext uri="{FF2B5EF4-FFF2-40B4-BE49-F238E27FC236}">
                <a16:creationId xmlns:a16="http://schemas.microsoft.com/office/drawing/2014/main" id="{D5817400-1893-4B8D-95C1-48A01A3F04B5}"/>
              </a:ext>
            </a:extLst>
          </p:cNvPr>
          <p:cNvSpPr txBox="1"/>
          <p:nvPr/>
        </p:nvSpPr>
        <p:spPr>
          <a:xfrm>
            <a:off x="563571" y="3700045"/>
            <a:ext cx="6603030" cy="369332"/>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r>
              <a:rPr kumimoji="0" lang="en-US" sz="1800" b="1"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Implementation plan </a:t>
            </a:r>
          </a:p>
        </p:txBody>
      </p:sp>
      <p:sp>
        <p:nvSpPr>
          <p:cNvPr id="9" name="Rectangle 8">
            <a:extLst>
              <a:ext uri="{FF2B5EF4-FFF2-40B4-BE49-F238E27FC236}">
                <a16:creationId xmlns:a16="http://schemas.microsoft.com/office/drawing/2014/main" id="{51D0FF30-5D2F-4BE7-8D32-2248864F0BA7}"/>
              </a:ext>
            </a:extLst>
          </p:cNvPr>
          <p:cNvSpPr/>
          <p:nvPr/>
        </p:nvSpPr>
        <p:spPr>
          <a:xfrm>
            <a:off x="609597" y="4173108"/>
            <a:ext cx="10972800" cy="1477328"/>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219 400W mercury vapor lamps with 250W sodium vapor lamps.</a:t>
            </a:r>
          </a:p>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176 250W mercury vapor lamps with 150W sodium vapor lamps.</a:t>
            </a:r>
          </a:p>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126 125W mercury vapor lamps with 70W sodium vapor lamps.</a:t>
            </a:r>
          </a:p>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 </a:t>
            </a: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Gradually replace 3,170 T8 fluorescent lamps, 1.2m, 36W, with electromagnetic ballasts (12W) with T5 fluorescent lamps, 1.2m, 28W, and electronic ballasts (3.5W), maintaining equivalent brightness.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12" name="Title 1">
            <a:extLst>
              <a:ext uri="{FF2B5EF4-FFF2-40B4-BE49-F238E27FC236}">
                <a16:creationId xmlns:a16="http://schemas.microsoft.com/office/drawing/2014/main" id="{543664E4-7D26-1F83-101B-8ABE5EB714D7}"/>
              </a:ext>
            </a:extLst>
          </p:cNvPr>
          <p:cNvSpPr txBox="1">
            <a:spLocks noGrp="1"/>
          </p:cNvSpPr>
          <p:nvPr>
            <p:ph type="title"/>
          </p:nvPr>
        </p:nvSpPr>
        <p:spPr>
          <a:xfrm>
            <a:off x="609597" y="661158"/>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Tree>
    <p:extLst>
      <p:ext uri="{BB962C8B-B14F-4D97-AF65-F5344CB8AC3E}">
        <p14:creationId xmlns:p14="http://schemas.microsoft.com/office/powerpoint/2010/main" val="34836899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4BCAD8-5EA6-4566-B3D8-5B427E3AFE17}"/>
              </a:ext>
            </a:extLst>
          </p:cNvPr>
          <p:cNvPicPr>
            <a:picLocks noChangeAspect="1"/>
          </p:cNvPicPr>
          <p:nvPr/>
        </p:nvPicPr>
        <p:blipFill>
          <a:blip r:embed="rId2"/>
          <a:stretch>
            <a:fillRect/>
          </a:stretch>
        </p:blipFill>
        <p:spPr>
          <a:xfrm>
            <a:off x="980285" y="2130459"/>
            <a:ext cx="4316079" cy="3813844"/>
          </a:xfrm>
          <a:prstGeom prst="rect">
            <a:avLst/>
          </a:prstGeom>
        </p:spPr>
      </p:pic>
      <p:sp>
        <p:nvSpPr>
          <p:cNvPr id="5" name="Rectangle 4">
            <a:extLst>
              <a:ext uri="{FF2B5EF4-FFF2-40B4-BE49-F238E27FC236}">
                <a16:creationId xmlns:a16="http://schemas.microsoft.com/office/drawing/2014/main" id="{3A0F68DE-0A0A-4B86-939D-F7E93E4261D2}"/>
              </a:ext>
            </a:extLst>
          </p:cNvPr>
          <p:cNvSpPr/>
          <p:nvPr/>
        </p:nvSpPr>
        <p:spPr>
          <a:xfrm>
            <a:off x="905418" y="1670464"/>
            <a:ext cx="439094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Technical Specifications of Typical Lights</a:t>
            </a:r>
          </a:p>
        </p:txBody>
      </p:sp>
      <p:pic>
        <p:nvPicPr>
          <p:cNvPr id="6" name="Picture 5">
            <a:extLst>
              <a:ext uri="{FF2B5EF4-FFF2-40B4-BE49-F238E27FC236}">
                <a16:creationId xmlns:a16="http://schemas.microsoft.com/office/drawing/2014/main" id="{A3655474-EB76-4105-8193-02DACD499A5F}"/>
              </a:ext>
            </a:extLst>
          </p:cNvPr>
          <p:cNvPicPr>
            <a:picLocks noChangeAspect="1"/>
          </p:cNvPicPr>
          <p:nvPr/>
        </p:nvPicPr>
        <p:blipFill>
          <a:blip r:embed="rId3"/>
          <a:stretch>
            <a:fillRect/>
          </a:stretch>
        </p:blipFill>
        <p:spPr>
          <a:xfrm>
            <a:off x="6492916" y="1882859"/>
            <a:ext cx="4814405" cy="4773756"/>
          </a:xfrm>
          <a:prstGeom prst="rect">
            <a:avLst/>
          </a:prstGeom>
        </p:spPr>
      </p:pic>
      <p:sp>
        <p:nvSpPr>
          <p:cNvPr id="7" name="Rectangle 6">
            <a:extLst>
              <a:ext uri="{FF2B5EF4-FFF2-40B4-BE49-F238E27FC236}">
                <a16:creationId xmlns:a16="http://schemas.microsoft.com/office/drawing/2014/main" id="{41C81043-7721-433F-81F5-39FEA6F74C30}"/>
              </a:ext>
            </a:extLst>
          </p:cNvPr>
          <p:cNvSpPr/>
          <p:nvPr/>
        </p:nvSpPr>
        <p:spPr>
          <a:xfrm>
            <a:off x="6492916" y="1513527"/>
            <a:ext cx="439094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Technical Specifications of Typical Lights</a:t>
            </a:r>
          </a:p>
        </p:txBody>
      </p:sp>
      <p:sp>
        <p:nvSpPr>
          <p:cNvPr id="9" name="Title 1">
            <a:extLst>
              <a:ext uri="{FF2B5EF4-FFF2-40B4-BE49-F238E27FC236}">
                <a16:creationId xmlns:a16="http://schemas.microsoft.com/office/drawing/2014/main" id="{543664E4-7D26-1F83-101B-8ABE5EB714D7}"/>
              </a:ext>
            </a:extLst>
          </p:cNvPr>
          <p:cNvSpPr txBox="1">
            <a:spLocks noGrp="1"/>
          </p:cNvSpPr>
          <p:nvPr>
            <p:ph type="title"/>
          </p:nvPr>
        </p:nvSpPr>
        <p:spPr>
          <a:xfrm>
            <a:off x="609600" y="586061"/>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
        <p:nvSpPr>
          <p:cNvPr id="8" name="TextBox 7">
            <a:extLst>
              <a:ext uri="{FF2B5EF4-FFF2-40B4-BE49-F238E27FC236}">
                <a16:creationId xmlns:a16="http://schemas.microsoft.com/office/drawing/2014/main" id="{353B254A-A1D1-4FA5-BD96-914BF269E312}"/>
              </a:ext>
            </a:extLst>
          </p:cNvPr>
          <p:cNvSpPr txBox="1"/>
          <p:nvPr/>
        </p:nvSpPr>
        <p:spPr>
          <a:xfrm>
            <a:off x="546506" y="1265927"/>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09417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6F3BF-3C97-4659-8AD2-FD15EF782645}"/>
              </a:ext>
            </a:extLst>
          </p:cNvPr>
          <p:cNvSpPr txBox="1"/>
          <p:nvPr/>
        </p:nvSpPr>
        <p:spPr>
          <a:xfrm>
            <a:off x="603997" y="1830049"/>
            <a:ext cx="4211782" cy="369332"/>
          </a:xfrm>
          <a:prstGeom prst="rect">
            <a:avLst/>
          </a:prstGeom>
          <a:noFill/>
        </p:spPr>
        <p:txBody>
          <a:bodyPr wrap="square" rtlCol="0">
            <a:spAutoFit/>
          </a:bodyPr>
          <a:lstStyle/>
          <a:p>
            <a:pPr marL="285750" indent="-285750">
              <a:buFont typeface="Wingdings" pitchFamily="2" charset="2"/>
              <a:buChar char="Ø"/>
            </a:pPr>
            <a:r>
              <a:rPr lang="en-US" sz="1800" b="1" dirty="0">
                <a:latin typeface="+mn-lt"/>
              </a:rPr>
              <a:t>Principles of energy efficiency</a:t>
            </a:r>
            <a:endParaRPr lang="en-US" sz="2000" b="1" dirty="0">
              <a:latin typeface="+mn-lt"/>
              <a:cs typeface="Arial" panose="020B0604020202020204" pitchFamily="34" charset="0"/>
            </a:endParaRPr>
          </a:p>
        </p:txBody>
      </p:sp>
      <p:sp>
        <p:nvSpPr>
          <p:cNvPr id="5" name="TextBox 4">
            <a:extLst>
              <a:ext uri="{FF2B5EF4-FFF2-40B4-BE49-F238E27FC236}">
                <a16:creationId xmlns:a16="http://schemas.microsoft.com/office/drawing/2014/main" id="{FF762303-1C2B-4958-9EA7-B387A8186446}"/>
              </a:ext>
            </a:extLst>
          </p:cNvPr>
          <p:cNvSpPr txBox="1"/>
          <p:nvPr/>
        </p:nvSpPr>
        <p:spPr>
          <a:xfrm>
            <a:off x="603997" y="2274681"/>
            <a:ext cx="10998543" cy="646331"/>
          </a:xfrm>
          <a:prstGeom prst="rect">
            <a:avLst/>
          </a:prstGeom>
          <a:noFill/>
        </p:spPr>
        <p:txBody>
          <a:bodyPr wrap="square" rtlCol="0">
            <a:spAutoFit/>
          </a:bodyPr>
          <a:lstStyle/>
          <a:p>
            <a:r>
              <a:rPr lang="en-US" sz="1800" dirty="0">
                <a:latin typeface="+mn-lt"/>
                <a:cs typeface="Arial" panose="020B0604020202020204" pitchFamily="34" charset="0"/>
              </a:rPr>
              <a:t>Improve lighting efficiency by replacing existing low-efficiency lighting devices with high-efficiency lighting devices while ensuring the necessary lighting quality requirements</a:t>
            </a:r>
            <a:endParaRPr lang="vi-VN" sz="1800" dirty="0">
              <a:latin typeface="+mn-lt"/>
              <a:cs typeface="Arial" panose="020B0604020202020204" pitchFamily="34" charset="0"/>
            </a:endParaRPr>
          </a:p>
        </p:txBody>
      </p:sp>
      <p:pic>
        <p:nvPicPr>
          <p:cNvPr id="6" name="Picture 5">
            <a:extLst>
              <a:ext uri="{FF2B5EF4-FFF2-40B4-BE49-F238E27FC236}">
                <a16:creationId xmlns:a16="http://schemas.microsoft.com/office/drawing/2014/main" id="{9D9C58ED-21D9-44FD-93D0-67E4FDDC1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443" y="3280841"/>
            <a:ext cx="3519047" cy="2635835"/>
          </a:xfrm>
          <a:prstGeom prst="rect">
            <a:avLst/>
          </a:prstGeom>
        </p:spPr>
      </p:pic>
      <p:pic>
        <p:nvPicPr>
          <p:cNvPr id="7" name="Picture 6">
            <a:extLst>
              <a:ext uri="{FF2B5EF4-FFF2-40B4-BE49-F238E27FC236}">
                <a16:creationId xmlns:a16="http://schemas.microsoft.com/office/drawing/2014/main" id="{74871692-DFA2-4C21-ADDE-77ADAD12E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a:off x="6738836" y="3180978"/>
            <a:ext cx="3936600" cy="2589255"/>
          </a:xfrm>
          <a:prstGeom prst="rect">
            <a:avLst/>
          </a:prstGeom>
        </p:spPr>
      </p:pic>
      <p:sp>
        <p:nvSpPr>
          <p:cNvPr id="8" name="TextBox 7">
            <a:extLst>
              <a:ext uri="{FF2B5EF4-FFF2-40B4-BE49-F238E27FC236}">
                <a16:creationId xmlns:a16="http://schemas.microsoft.com/office/drawing/2014/main" id="{C188B461-F248-401B-963D-F12A3CDDF2DC}"/>
              </a:ext>
            </a:extLst>
          </p:cNvPr>
          <p:cNvSpPr txBox="1"/>
          <p:nvPr/>
        </p:nvSpPr>
        <p:spPr>
          <a:xfrm>
            <a:off x="3105032" y="6015299"/>
            <a:ext cx="5970730" cy="307777"/>
          </a:xfrm>
          <a:prstGeom prst="rect">
            <a:avLst/>
          </a:prstGeom>
          <a:noFill/>
        </p:spPr>
        <p:txBody>
          <a:bodyPr wrap="square" rtlCol="0">
            <a:spAutoFit/>
          </a:bodyPr>
          <a:lstStyle/>
          <a:p>
            <a:r>
              <a:rPr lang="en-US" sz="1400" i="1" dirty="0">
                <a:latin typeface="+mn-lt"/>
              </a:rPr>
              <a:t>250W sodium high-pressure lamps and metal halide fluorescent lamps</a:t>
            </a:r>
            <a:endParaRPr lang="vi-VN" sz="1400" i="1" dirty="0">
              <a:latin typeface="+mn-lt"/>
            </a:endParaRPr>
          </a:p>
        </p:txBody>
      </p:sp>
      <p:sp>
        <p:nvSpPr>
          <p:cNvPr id="10" name="Title 1">
            <a:extLst>
              <a:ext uri="{FF2B5EF4-FFF2-40B4-BE49-F238E27FC236}">
                <a16:creationId xmlns:a16="http://schemas.microsoft.com/office/drawing/2014/main" id="{543664E4-7D26-1F83-101B-8ABE5EB714D7}"/>
              </a:ext>
            </a:extLst>
          </p:cNvPr>
          <p:cNvSpPr txBox="1">
            <a:spLocks noGrp="1"/>
          </p:cNvSpPr>
          <p:nvPr>
            <p:ph type="title"/>
          </p:nvPr>
        </p:nvSpPr>
        <p:spPr>
          <a:xfrm>
            <a:off x="603997" y="632795"/>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
        <p:nvSpPr>
          <p:cNvPr id="9" name="TextBox 8">
            <a:extLst>
              <a:ext uri="{FF2B5EF4-FFF2-40B4-BE49-F238E27FC236}">
                <a16:creationId xmlns:a16="http://schemas.microsoft.com/office/drawing/2014/main" id="{3774B452-F8E7-49FC-8E5E-40F2DFAB7662}"/>
              </a:ext>
            </a:extLst>
          </p:cNvPr>
          <p:cNvSpPr txBox="1"/>
          <p:nvPr/>
        </p:nvSpPr>
        <p:spPr>
          <a:xfrm>
            <a:off x="603997" y="1332006"/>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022198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6A08A44-19FF-4332-876C-89AA29F4A2AD}"/>
              </a:ext>
            </a:extLst>
          </p:cNvPr>
          <p:cNvGraphicFramePr>
            <a:graphicFrameLocks noGrp="1"/>
          </p:cNvGraphicFramePr>
          <p:nvPr/>
        </p:nvGraphicFramePr>
        <p:xfrm>
          <a:off x="1019575" y="1563999"/>
          <a:ext cx="10152845" cy="4328492"/>
        </p:xfrm>
        <a:graphic>
          <a:graphicData uri="http://schemas.openxmlformats.org/drawingml/2006/table">
            <a:tbl>
              <a:tblPr firstRow="1" bandRow="1">
                <a:tableStyleId>{5C22544A-7EE6-4342-B048-85BDC9FD1C3A}</a:tableStyleId>
              </a:tblPr>
              <a:tblGrid>
                <a:gridCol w="819469">
                  <a:extLst>
                    <a:ext uri="{9D8B030D-6E8A-4147-A177-3AD203B41FA5}">
                      <a16:colId xmlns:a16="http://schemas.microsoft.com/office/drawing/2014/main" val="20000"/>
                    </a:ext>
                  </a:extLst>
                </a:gridCol>
                <a:gridCol w="5426393">
                  <a:extLst>
                    <a:ext uri="{9D8B030D-6E8A-4147-A177-3AD203B41FA5}">
                      <a16:colId xmlns:a16="http://schemas.microsoft.com/office/drawing/2014/main" val="20001"/>
                    </a:ext>
                  </a:extLst>
                </a:gridCol>
                <a:gridCol w="1885866">
                  <a:extLst>
                    <a:ext uri="{9D8B030D-6E8A-4147-A177-3AD203B41FA5}">
                      <a16:colId xmlns:a16="http://schemas.microsoft.com/office/drawing/2014/main" val="20002"/>
                    </a:ext>
                  </a:extLst>
                </a:gridCol>
                <a:gridCol w="2021117">
                  <a:extLst>
                    <a:ext uri="{9D8B030D-6E8A-4147-A177-3AD203B41FA5}">
                      <a16:colId xmlns:a16="http://schemas.microsoft.com/office/drawing/2014/main" val="20003"/>
                    </a:ext>
                  </a:extLst>
                </a:gridCol>
              </a:tblGrid>
              <a:tr h="361666">
                <a:tc>
                  <a:txBody>
                    <a:bodyPr/>
                    <a:lstStyle/>
                    <a:p>
                      <a:pPr marL="0" marR="0" algn="ctr">
                        <a:spcBef>
                          <a:spcPts val="0"/>
                        </a:spcBef>
                        <a:spcAft>
                          <a:spcPts val="0"/>
                        </a:spcAft>
                      </a:pPr>
                      <a:r>
                        <a:rPr lang="en-US" sz="1800" b="1" dirty="0">
                          <a:solidFill>
                            <a:srgbClr val="000000"/>
                          </a:solidFill>
                          <a:effectLst/>
                          <a:latin typeface="+mn-lt"/>
                          <a:ea typeface="Times New Roman"/>
                          <a:cs typeface="Arial" panose="020B0604020202020204" pitchFamily="34" charset="0"/>
                        </a:rPr>
                        <a:t>No</a:t>
                      </a:r>
                      <a:endParaRPr lang="en-US" sz="1800" dirty="0">
                        <a:effectLst/>
                        <a:latin typeface="+mn-lt"/>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Arial" panose="020B0604020202020204" pitchFamily="34" charset="0"/>
                        </a:rPr>
                        <a:t>Specification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Arial" panose="020B0604020202020204" pitchFamily="34" charset="0"/>
                        </a:rPr>
                        <a:t>Unit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Arial" panose="020B0604020202020204" pitchFamily="34" charset="0"/>
                        </a:rPr>
                        <a:t>Value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The average electricity price of the company for the first 10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1.355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Electricity saved after implementing the measure</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327.439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444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Total investment cost for project implementation</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998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a:lstStyle/>
                    <a:p>
                      <a:pPr algn="ctr">
                        <a:spcBef>
                          <a:spcPts val="300"/>
                        </a:spcBef>
                        <a:spcAft>
                          <a:spcPts val="300"/>
                        </a:spcAft>
                      </a:pPr>
                      <a:r>
                        <a:rPr lang="en-US" sz="1800" dirty="0">
                          <a:effectLst/>
                          <a:latin typeface="+mn-lt"/>
                          <a:ea typeface="Times New Roman" panose="02020603050405020304" pitchFamily="18" charset="0"/>
                        </a:rPr>
                        <a:t>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Simple payback period</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month</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27,0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a:lstStyle/>
                    <a:p>
                      <a:pPr algn="ctr">
                        <a:spcBef>
                          <a:spcPts val="300"/>
                        </a:spcBef>
                        <a:spcAft>
                          <a:spcPts val="300"/>
                        </a:spcAft>
                      </a:pPr>
                      <a:r>
                        <a:rPr lang="en-US" sz="1800" dirty="0">
                          <a:effectLst/>
                          <a:latin typeface="+mn-lt"/>
                          <a:ea typeface="Times New Roman" panose="02020603050405020304" pitchFamily="18" charset="0"/>
                        </a:rPr>
                        <a:t>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Discount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18080">
                <a:tc>
                  <a:txBody>
                    <a:bodyPr/>
                    <a:lstStyle/>
                    <a:p>
                      <a:pPr algn="ctr">
                        <a:spcBef>
                          <a:spcPts val="300"/>
                        </a:spcBef>
                        <a:spcAft>
                          <a:spcPts val="300"/>
                        </a:spcAft>
                      </a:pPr>
                      <a:r>
                        <a:rPr lang="en-US" sz="1800" dirty="0">
                          <a:effectLst/>
                          <a:latin typeface="+mn-lt"/>
                          <a:ea typeface="Times New Roman" panose="02020603050405020304" pitchFamily="18" charset="0"/>
                        </a:rPr>
                        <a:t>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Project lifecycle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456990">
                <a:tc>
                  <a:txBody>
                    <a:bodyPr/>
                    <a:lstStyle/>
                    <a:p>
                      <a:pPr algn="ctr">
                        <a:spcBef>
                          <a:spcPts val="300"/>
                        </a:spcBef>
                        <a:spcAft>
                          <a:spcPts val="300"/>
                        </a:spcAft>
                      </a:pPr>
                      <a:r>
                        <a:rPr lang="en-US" sz="1800" dirty="0">
                          <a:effectLst/>
                          <a:latin typeface="+mn-lt"/>
                          <a:ea typeface="Times New Roman" panose="02020603050405020304" pitchFamily="18" charset="0"/>
                        </a:rPr>
                        <a:t>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Net Present Value (NPV) of the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509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743518"/>
                  </a:ext>
                </a:extLst>
              </a:tr>
              <a:tr h="265067">
                <a:tc>
                  <a:txBody>
                    <a:bodyPr/>
                    <a:lstStyle/>
                    <a:p>
                      <a:pPr algn="ctr">
                        <a:spcBef>
                          <a:spcPts val="300"/>
                        </a:spcBef>
                        <a:spcAft>
                          <a:spcPts val="300"/>
                        </a:spcAft>
                      </a:pPr>
                      <a:r>
                        <a:rPr lang="en-US" sz="1800" dirty="0">
                          <a:effectLst/>
                          <a:latin typeface="+mn-lt"/>
                          <a:ea typeface="Times New Roman" panose="02020603050405020304" pitchFamily="18" charset="0"/>
                        </a:rPr>
                        <a:t>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Internal Rate of Return (IRR)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966061"/>
                  </a:ext>
                </a:extLst>
              </a:tr>
              <a:tr h="361666">
                <a:tc>
                  <a:txBody>
                    <a:bodyPr/>
                    <a:lstStyle/>
                    <a:p>
                      <a:pPr algn="ctr">
                        <a:spcBef>
                          <a:spcPts val="300"/>
                        </a:spcBef>
                        <a:spcAft>
                          <a:spcPts val="30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Payback period of the investment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dirty="0">
                          <a:effectLst/>
                          <a:latin typeface="+mn-lt"/>
                          <a:ea typeface="Times New Roman" panose="02020603050405020304" pitchFamily="18" charset="0"/>
                        </a:rPr>
                        <a:t>tone/year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30,5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6" name="Title 1">
            <a:extLst>
              <a:ext uri="{FF2B5EF4-FFF2-40B4-BE49-F238E27FC236}">
                <a16:creationId xmlns:a16="http://schemas.microsoft.com/office/drawing/2014/main" id="{543664E4-7D26-1F83-101B-8ABE5EB714D7}"/>
              </a:ext>
            </a:extLst>
          </p:cNvPr>
          <p:cNvSpPr txBox="1">
            <a:spLocks noGrp="1"/>
          </p:cNvSpPr>
          <p:nvPr>
            <p:ph type="title"/>
          </p:nvPr>
        </p:nvSpPr>
        <p:spPr>
          <a:xfrm>
            <a:off x="609597" y="621803"/>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1.</a:t>
            </a:r>
            <a:r>
              <a:rPr lang="en-US" sz="2400" dirty="0">
                <a:solidFill>
                  <a:schemeClr val="accent1">
                    <a:lumMod val="50000"/>
                  </a:schemeClr>
                </a:solidFill>
                <a:latin typeface="+mn-lt"/>
              </a:rPr>
              <a:t> Renovating the lighting system</a:t>
            </a:r>
          </a:p>
        </p:txBody>
      </p:sp>
    </p:spTree>
    <p:extLst>
      <p:ext uri="{BB962C8B-B14F-4D97-AF65-F5344CB8AC3E}">
        <p14:creationId xmlns:p14="http://schemas.microsoft.com/office/powerpoint/2010/main" val="8369290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AA04C9-F9A9-40BB-8C2E-90B5C9F003D1}"/>
              </a:ext>
            </a:extLst>
          </p:cNvPr>
          <p:cNvSpPr txBox="1"/>
          <p:nvPr/>
        </p:nvSpPr>
        <p:spPr>
          <a:xfrm>
            <a:off x="491319" y="1427365"/>
            <a:ext cx="11136574" cy="3831818"/>
          </a:xfrm>
          <a:prstGeom prst="rect">
            <a:avLst/>
          </a:prstGeom>
          <a:noFill/>
        </p:spPr>
        <p:txBody>
          <a:bodyPr wrap="square" rtlCol="0">
            <a:spAutoFit/>
          </a:bodyPr>
          <a:lstStyle/>
          <a:p>
            <a:pPr algn="just">
              <a:lnSpc>
                <a:spcPct val="150000"/>
              </a:lnSpc>
            </a:pPr>
            <a:r>
              <a:rPr lang="en-US" sz="1800" b="1" dirty="0">
                <a:solidFill>
                  <a:schemeClr val="accent5">
                    <a:lumMod val="50000"/>
                  </a:schemeClr>
                </a:solidFill>
                <a:latin typeface="+mn-lt"/>
                <a:cs typeface="Arial" panose="020B0604020202020204" pitchFamily="34" charset="0"/>
              </a:rPr>
              <a:t>1. Current situation</a:t>
            </a:r>
          </a:p>
          <a:p>
            <a:pPr algn="just">
              <a:lnSpc>
                <a:spcPct val="150000"/>
              </a:lnSpc>
            </a:pPr>
            <a:r>
              <a:rPr lang="en-US" sz="1800" dirty="0">
                <a:latin typeface="+mn-lt"/>
                <a:cs typeface="Arial" panose="020B0604020202020204" pitchFamily="34" charset="0"/>
              </a:rPr>
              <a:t>The company's compressed air station consists of 5 air compressors, each with a capacity of 200kW (4 running and 1 backup), with manual control and pressure set for each machine from 6.3 to 6.5 bar. The idle running time of the machines is less than 10% of the total running time. When operating in idle mode, the compressors still consume about 40% of their rated power without generating compressed air, leading to energy waste.</a:t>
            </a:r>
          </a:p>
          <a:p>
            <a:pPr marL="285750" indent="-285750" algn="just">
              <a:lnSpc>
                <a:spcPct val="150000"/>
              </a:lnSpc>
              <a:buFont typeface="Wingdings" pitchFamily="2" charset="2"/>
              <a:buChar char="Ø"/>
            </a:pPr>
            <a:r>
              <a:rPr lang="en-US" sz="1800" b="1" dirty="0">
                <a:latin typeface="+mn-lt"/>
                <a:cs typeface="Arial" panose="020B0604020202020204" pitchFamily="34" charset="0"/>
              </a:rPr>
              <a:t>Measures</a:t>
            </a:r>
          </a:p>
          <a:p>
            <a:pPr algn="just">
              <a:lnSpc>
                <a:spcPct val="150000"/>
              </a:lnSpc>
            </a:pPr>
            <a:r>
              <a:rPr lang="en-US" sz="1800" i="1" dirty="0">
                <a:latin typeface="+mn-lt"/>
                <a:cs typeface="Arial" panose="020B0604020202020204" pitchFamily="34" charset="0"/>
              </a:rPr>
              <a:t>“Install an inverter combined with a centralized controller for the air compressor station”.</a:t>
            </a:r>
          </a:p>
          <a:p>
            <a:pPr algn="just">
              <a:lnSpc>
                <a:spcPct val="150000"/>
              </a:lnSpc>
            </a:pPr>
            <a:endParaRPr lang="en-US" sz="1800" b="1" dirty="0">
              <a:latin typeface="+mn-lt"/>
              <a:cs typeface="Arial" panose="020B0604020202020204" pitchFamily="34" charset="0"/>
            </a:endParaRPr>
          </a:p>
        </p:txBody>
      </p:sp>
      <p:sp>
        <p:nvSpPr>
          <p:cNvPr id="7" name="Title 1">
            <a:extLst>
              <a:ext uri="{FF2B5EF4-FFF2-40B4-BE49-F238E27FC236}">
                <a16:creationId xmlns:a16="http://schemas.microsoft.com/office/drawing/2014/main" id="{579EE95F-2E8E-6F8F-7C6E-B6A468FEC9AE}"/>
              </a:ext>
            </a:extLst>
          </p:cNvPr>
          <p:cNvSpPr txBox="1">
            <a:spLocks/>
          </p:cNvSpPr>
          <p:nvPr/>
        </p:nvSpPr>
        <p:spPr>
          <a:xfrm>
            <a:off x="0" y="191911"/>
            <a:ext cx="12192000" cy="10043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p:txBody>
      </p:sp>
    </p:spTree>
    <p:extLst>
      <p:ext uri="{BB962C8B-B14F-4D97-AF65-F5344CB8AC3E}">
        <p14:creationId xmlns:p14="http://schemas.microsoft.com/office/powerpoint/2010/main" val="3580892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solidFill>
                  <a:schemeClr val="accent1">
                    <a:lumMod val="50000"/>
                  </a:schemeClr>
                </a:solidFill>
                <a:latin typeface="Arial" panose="020B0604020202020204" pitchFamily="34" charset="0"/>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801359" y="2131915"/>
            <a:ext cx="10781041" cy="830997"/>
          </a:xfrm>
          <a:prstGeom prst="rect">
            <a:avLst/>
          </a:prstGeom>
          <a:noFill/>
        </p:spPr>
        <p:txBody>
          <a:bodyPr wrap="square">
            <a:spAutoFit/>
          </a:bodyPr>
          <a:lstStyle/>
          <a:p>
            <a:r>
              <a:rPr lang="en-US" sz="2400" dirty="0">
                <a:latin typeface="Arial" panose="020B0604020202020204" pitchFamily="34" charset="0"/>
                <a:cs typeface="Arial" panose="020B0604020202020204" pitchFamily="34" charset="0"/>
              </a:rPr>
              <a:t>I. Information on energy efficiency (EE) opportunities for the cement industry
II. Some typical measures are proposed</a:t>
            </a:r>
          </a:p>
        </p:txBody>
      </p:sp>
    </p:spTree>
    <p:extLst>
      <p:ext uri="{BB962C8B-B14F-4D97-AF65-F5344CB8AC3E}">
        <p14:creationId xmlns:p14="http://schemas.microsoft.com/office/powerpoint/2010/main" val="9076162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2" descr="Bodktrammaynenkhi">
            <a:extLst>
              <a:ext uri="{FF2B5EF4-FFF2-40B4-BE49-F238E27FC236}">
                <a16:creationId xmlns:a16="http://schemas.microsoft.com/office/drawing/2014/main" id="{5710ADCA-F1A9-4BB3-882B-9C1F1A03AC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2917" y="1674408"/>
            <a:ext cx="3739110" cy="377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2">
            <a:extLst>
              <a:ext uri="{FF2B5EF4-FFF2-40B4-BE49-F238E27FC236}">
                <a16:creationId xmlns:a16="http://schemas.microsoft.com/office/drawing/2014/main" id="{1BF5131A-8AFF-4C7C-B06E-86C0F0AA74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871306"/>
            <a:ext cx="5301802" cy="2464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DA413A-C9EE-4435-A93E-17A44E47509C}"/>
              </a:ext>
            </a:extLst>
          </p:cNvPr>
          <p:cNvSpPr txBox="1"/>
          <p:nvPr/>
        </p:nvSpPr>
        <p:spPr>
          <a:xfrm>
            <a:off x="659996" y="5449162"/>
            <a:ext cx="524074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Energy consumption of the air compressor station is based on the compressed air flow produced.</a:t>
            </a:r>
            <a:endPar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7" name="TextBox 6">
            <a:extLst>
              <a:ext uri="{FF2B5EF4-FFF2-40B4-BE49-F238E27FC236}">
                <a16:creationId xmlns:a16="http://schemas.microsoft.com/office/drawing/2014/main" id="{3BA2A5B3-6706-4E57-A130-B8C49A3B7352}"/>
              </a:ext>
            </a:extLst>
          </p:cNvPr>
          <p:cNvSpPr txBox="1"/>
          <p:nvPr/>
        </p:nvSpPr>
        <p:spPr>
          <a:xfrm>
            <a:off x="5961797" y="5618439"/>
            <a:ext cx="557020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The chart compares the pressure fluctuations of a compressor with a frequency inverter to those of other compressors.</a:t>
            </a:r>
            <a:endPar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9" name="Title 1">
            <a:extLst>
              <a:ext uri="{FF2B5EF4-FFF2-40B4-BE49-F238E27FC236}">
                <a16:creationId xmlns:a16="http://schemas.microsoft.com/office/drawing/2014/main" id="{579EE95F-2E8E-6F8F-7C6E-B6A468FEC9AE}"/>
              </a:ext>
            </a:extLst>
          </p:cNvPr>
          <p:cNvSpPr txBox="1">
            <a:spLocks/>
          </p:cNvSpPr>
          <p:nvPr/>
        </p:nvSpPr>
        <p:spPr>
          <a:xfrm>
            <a:off x="0" y="701033"/>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a:p>
            <a:endParaRPr lang="en-US" sz="2400" dirty="0">
              <a:solidFill>
                <a:schemeClr val="accent1">
                  <a:lumMod val="50000"/>
                </a:schemeClr>
              </a:solidFill>
            </a:endParaRPr>
          </a:p>
        </p:txBody>
      </p:sp>
      <p:sp>
        <p:nvSpPr>
          <p:cNvPr id="8" name="TextBox 7">
            <a:extLst>
              <a:ext uri="{FF2B5EF4-FFF2-40B4-BE49-F238E27FC236}">
                <a16:creationId xmlns:a16="http://schemas.microsoft.com/office/drawing/2014/main" id="{0D471BE4-B9C2-4059-A2DC-B287B6C16802}"/>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4332725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7442C7-8DBA-4948-A143-311AE4B9F21F}"/>
              </a:ext>
            </a:extLst>
          </p:cNvPr>
          <p:cNvSpPr txBox="1"/>
          <p:nvPr/>
        </p:nvSpPr>
        <p:spPr>
          <a:xfrm>
            <a:off x="469278" y="1673286"/>
            <a:ext cx="11263953" cy="2215478"/>
          </a:xfrm>
          <a:prstGeom prst="rect">
            <a:avLst/>
          </a:prstGeom>
          <a:noFill/>
        </p:spPr>
        <p:txBody>
          <a:bodyPr wrap="square" rtlCol="0">
            <a:spAutoFit/>
          </a:bodyPr>
          <a:lstStyle/>
          <a:p>
            <a:pPr marL="285750" marR="0" lvl="0" indent="-285750" algn="just" defTabSz="914400" rtl="0" eaLnBrk="1" fontAlgn="auto" latinLnBrk="0" hangingPunct="1">
              <a:lnSpc>
                <a:spcPct val="130000"/>
              </a:lnSpc>
              <a:spcBef>
                <a:spcPts val="0"/>
              </a:spcBef>
              <a:spcAft>
                <a:spcPts val="0"/>
              </a:spcAft>
              <a:buClr>
                <a:srgbClr val="000000"/>
              </a:buClr>
              <a:buSzTx/>
              <a:buFont typeface="Wingdings" pitchFamily="2" charset="2"/>
              <a:buChar char="Ø"/>
              <a:tabLst/>
              <a:defRPr/>
            </a:pPr>
            <a:r>
              <a:rPr kumimoji="0" lang="en-US" sz="1800" b="1"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Function of the compressor station controller</a:t>
            </a:r>
          </a:p>
          <a:p>
            <a:pPr marL="285750" marR="0" lvl="0" indent="-28575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Automatically operates the compressors in the system based on the compressed air demand of production.</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285750" marR="0" lvl="0" indent="-28575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Sets the operating schedule for the compressors to match production times.</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a:p>
            <a:pPr marL="285750" marR="0" lvl="0" indent="-285750" algn="l" defTabSz="914400" rtl="0" eaLnBrk="1" fontAlgn="auto" latinLnBrk="0" hangingPunct="1">
              <a:lnSpc>
                <a:spcPct val="130000"/>
              </a:lnSpc>
              <a:spcBef>
                <a:spcPts val="0"/>
              </a:spcBef>
              <a:spcAft>
                <a:spcPts val="0"/>
              </a:spcAft>
              <a:buClr>
                <a:srgbClr val="000000"/>
              </a:buClr>
              <a:buSzTx/>
              <a:buFont typeface="Wingdings" panose="05000000000000000000" pitchFamily="2" charset="2"/>
              <a:buChar char="ü"/>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Synchronizes operating hours and the number of starts: ensures stable air quality, facilitating maintenance and servicing </a:t>
            </a:r>
            <a:r>
              <a:rPr kumimoji="0" lang="en-US" sz="1800" b="0" i="0" u="none" strike="noStrike" kern="0" cap="none" spc="0" normalizeH="0" baseline="0" noProof="0" dirty="0">
                <a:ln>
                  <a:noFill/>
                </a:ln>
                <a:solidFill>
                  <a:srgbClr val="000000"/>
                </a:solidFill>
                <a:effectLst/>
                <a:uLnTx/>
                <a:uFillTx/>
                <a:latin typeface="Arial"/>
                <a:cs typeface="Arial"/>
                <a:sym typeface="Arial"/>
              </a:rPr>
              <a:t>of the compressor system.</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pic>
        <p:nvPicPr>
          <p:cNvPr id="5" name="Picture 2" descr="Dieukhienmaynenkhi">
            <a:extLst>
              <a:ext uri="{FF2B5EF4-FFF2-40B4-BE49-F238E27FC236}">
                <a16:creationId xmlns:a16="http://schemas.microsoft.com/office/drawing/2014/main" id="{3B05ADAC-AD73-4C36-9919-8FEB4D6D9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4928" y="3898233"/>
            <a:ext cx="4697905" cy="246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6F309B5-F5CF-49F9-839E-1FFCEB207798}"/>
              </a:ext>
            </a:extLst>
          </p:cNvPr>
          <p:cNvSpPr txBox="1"/>
          <p:nvPr/>
        </p:nvSpPr>
        <p:spPr>
          <a:xfrm>
            <a:off x="2761909" y="6434226"/>
            <a:ext cx="681881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Diagram of the connection of the controller in coordination with the air compressors.</a:t>
            </a:r>
            <a:endParaRPr kumimoji="0" lang="vi-VN" sz="14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8" name="Title 1">
            <a:extLst>
              <a:ext uri="{FF2B5EF4-FFF2-40B4-BE49-F238E27FC236}">
                <a16:creationId xmlns:a16="http://schemas.microsoft.com/office/drawing/2014/main" id="{579EE95F-2E8E-6F8F-7C6E-B6A468FEC9AE}"/>
              </a:ext>
            </a:extLst>
          </p:cNvPr>
          <p:cNvSpPr txBox="1">
            <a:spLocks/>
          </p:cNvSpPr>
          <p:nvPr/>
        </p:nvSpPr>
        <p:spPr>
          <a:xfrm>
            <a:off x="0" y="349956"/>
            <a:ext cx="12192000" cy="84627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p:txBody>
      </p:sp>
      <p:sp>
        <p:nvSpPr>
          <p:cNvPr id="7" name="TextBox 6">
            <a:extLst>
              <a:ext uri="{FF2B5EF4-FFF2-40B4-BE49-F238E27FC236}">
                <a16:creationId xmlns:a16="http://schemas.microsoft.com/office/drawing/2014/main" id="{30B267FB-C5FB-4BDB-A920-C19AE4EC1F2F}"/>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077547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38497CE8-550C-4575-AED9-9365C656292C}"/>
              </a:ext>
            </a:extLst>
          </p:cNvPr>
          <p:cNvGraphicFramePr>
            <a:graphicFrameLocks noGrp="1"/>
          </p:cNvGraphicFramePr>
          <p:nvPr>
            <p:extLst>
              <p:ext uri="{D42A27DB-BD31-4B8C-83A1-F6EECF244321}">
                <p14:modId xmlns:p14="http://schemas.microsoft.com/office/powerpoint/2010/main" val="3870520888"/>
              </p:ext>
            </p:extLst>
          </p:nvPr>
        </p:nvGraphicFramePr>
        <p:xfrm>
          <a:off x="843566" y="2076312"/>
          <a:ext cx="10504867" cy="4285240"/>
        </p:xfrm>
        <a:graphic>
          <a:graphicData uri="http://schemas.openxmlformats.org/drawingml/2006/table">
            <a:tbl>
              <a:tblPr firstRow="1" bandRow="1">
                <a:tableStyleId>{5C22544A-7EE6-4342-B048-85BDC9FD1C3A}</a:tableStyleId>
              </a:tblPr>
              <a:tblGrid>
                <a:gridCol w="1181156">
                  <a:extLst>
                    <a:ext uri="{9D8B030D-6E8A-4147-A177-3AD203B41FA5}">
                      <a16:colId xmlns:a16="http://schemas.microsoft.com/office/drawing/2014/main" val="20000"/>
                    </a:ext>
                  </a:extLst>
                </a:gridCol>
                <a:gridCol w="5345856">
                  <a:extLst>
                    <a:ext uri="{9D8B030D-6E8A-4147-A177-3AD203B41FA5}">
                      <a16:colId xmlns:a16="http://schemas.microsoft.com/office/drawing/2014/main" val="20001"/>
                    </a:ext>
                  </a:extLst>
                </a:gridCol>
                <a:gridCol w="1790648">
                  <a:extLst>
                    <a:ext uri="{9D8B030D-6E8A-4147-A177-3AD203B41FA5}">
                      <a16:colId xmlns:a16="http://schemas.microsoft.com/office/drawing/2014/main" val="20002"/>
                    </a:ext>
                  </a:extLst>
                </a:gridCol>
                <a:gridCol w="2187207">
                  <a:extLst>
                    <a:ext uri="{9D8B030D-6E8A-4147-A177-3AD203B41FA5}">
                      <a16:colId xmlns:a16="http://schemas.microsoft.com/office/drawing/2014/main" val="20003"/>
                    </a:ext>
                  </a:extLst>
                </a:gridCol>
              </a:tblGrid>
              <a:tr h="271657">
                <a:tc>
                  <a:txBody>
                    <a:bodyPr/>
                    <a:lstStyle/>
                    <a:p>
                      <a:pPr marL="228600" marR="0" indent="-228600" algn="ctr" rtl="0">
                        <a:lnSpc>
                          <a:spcPct val="100000"/>
                        </a:lnSpc>
                        <a:spcBef>
                          <a:spcPts val="300"/>
                        </a:spcBef>
                        <a:spcAft>
                          <a:spcPts val="300"/>
                        </a:spcAft>
                        <a:buClr>
                          <a:srgbClr val="000000"/>
                        </a:buClr>
                        <a:buFont typeface="Arial"/>
                      </a:pPr>
                      <a:r>
                        <a:rPr lang="en-US" sz="1800" b="0" i="0" u="none" strike="noStrike" cap="none" dirty="0">
                          <a:solidFill>
                            <a:schemeClr val="dk1"/>
                          </a:solidFill>
                          <a:effectLst/>
                          <a:latin typeface="+mn-lt"/>
                          <a:ea typeface="Times New Roman" panose="02020603050405020304" pitchFamily="18" charset="0"/>
                          <a:cs typeface="+mn-cs"/>
                          <a:sym typeface="Arial"/>
                        </a:rPr>
                        <a:t>NO</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i="0" u="none" strike="noStrike" cap="none" dirty="0">
                          <a:solidFill>
                            <a:schemeClr val="tx1"/>
                          </a:solidFill>
                          <a:effectLst/>
                          <a:latin typeface="+mn-lt"/>
                          <a:cs typeface="+mn-cs"/>
                          <a:sym typeface="Arial"/>
                        </a:rPr>
                        <a:t>SPECIFICATIONS</a:t>
                      </a:r>
                      <a:endParaRPr lang="vi-VN" sz="1800" b="1" i="0" u="none" strike="noStrike" cap="none" dirty="0">
                        <a:solidFill>
                          <a:schemeClr val="tx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gn="ctr">
                        <a:spcBef>
                          <a:spcPts val="300"/>
                        </a:spcBef>
                        <a:spcAft>
                          <a:spcPts val="300"/>
                        </a:spcAft>
                      </a:pPr>
                      <a:r>
                        <a:rPr lang="en-US" sz="1800" b="1" dirty="0">
                          <a:solidFill>
                            <a:schemeClr val="tx1"/>
                          </a:solidFill>
                          <a:effectLst/>
                          <a:latin typeface="+mn-lt"/>
                          <a:ea typeface="Times New Roman" panose="02020603050405020304" pitchFamily="18" charset="0"/>
                        </a:rPr>
                        <a:t>UNIT</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spcAft>
                          <a:spcPts val="300"/>
                        </a:spcAft>
                      </a:pPr>
                      <a:r>
                        <a:rPr lang="en-US" sz="1800" b="1" dirty="0">
                          <a:solidFill>
                            <a:schemeClr val="tx1"/>
                          </a:solidFill>
                          <a:effectLst/>
                          <a:latin typeface="+mn-lt"/>
                          <a:ea typeface="Times New Roman" panose="02020603050405020304" pitchFamily="18" charset="0"/>
                        </a:rPr>
                        <a:t>VALUE</a:t>
                      </a:r>
                      <a:endParaRPr lang="vi-VN" sz="1800" dirty="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658">
                <a:tc>
                  <a:txBody>
                    <a:bodyPr/>
                    <a:lstStyle/>
                    <a:p>
                      <a:pPr algn="ctr">
                        <a:spcBef>
                          <a:spcPts val="300"/>
                        </a:spcBef>
                        <a:spcAft>
                          <a:spcPts val="300"/>
                        </a:spcAft>
                      </a:pPr>
                      <a:r>
                        <a:rPr lang="en-US" sz="1800" dirty="0">
                          <a:effectLst/>
                          <a:latin typeface="+mn-lt"/>
                          <a:ea typeface="Times New Roman" panose="02020603050405020304" pitchFamily="18" charset="0"/>
                        </a:rPr>
                        <a:t>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The average electricity price of the company for the first 10 months of 2015</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1.355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2</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cs typeface="+mn-cs"/>
                          <a:sym typeface="Arial"/>
                        </a:rPr>
                        <a:t>Electricity saved after implementing the measure</a:t>
                      </a:r>
                      <a:endParaRPr lang="vi-VN" sz="1800" b="0" i="0" u="none" strike="noStrike" cap="none" dirty="0">
                        <a:solidFill>
                          <a:schemeClr val="dk1"/>
                        </a:solidFill>
                        <a:effectLst/>
                        <a:latin typeface="+mn-lt"/>
                        <a:ea typeface="Times New Roman" panose="02020603050405020304" pitchFamily="18" charset="0"/>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kWh/year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354.816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3</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Income from energy efficiency in one year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481</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26555">
                <a:tc>
                  <a:txBody>
                    <a:bodyPr/>
                    <a:lstStyle/>
                    <a:p>
                      <a:pPr algn="ctr">
                        <a:spcBef>
                          <a:spcPts val="300"/>
                        </a:spcBef>
                        <a:spcAft>
                          <a:spcPts val="300"/>
                        </a:spcAft>
                      </a:pPr>
                      <a:r>
                        <a:rPr lang="en-US" sz="1800" dirty="0">
                          <a:effectLst/>
                          <a:latin typeface="+mn-lt"/>
                          <a:ea typeface="Times New Roman" panose="02020603050405020304" pitchFamily="18" charset="0"/>
                        </a:rPr>
                        <a:t>4</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Total investment cost for project implementation</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640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5</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Simple payback period</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month</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16,0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Discount rate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685540"/>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Project lifecycle</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294210"/>
                  </a:ext>
                </a:extLst>
              </a:tr>
              <a:tr h="488930">
                <a:tc>
                  <a:txBody>
                    <a:bodyPr/>
                    <a:lstStyle/>
                    <a:p>
                      <a:pPr algn="ctr">
                        <a:spcBef>
                          <a:spcPts val="300"/>
                        </a:spcBef>
                        <a:spcAft>
                          <a:spcPts val="300"/>
                        </a:spcAft>
                      </a:pPr>
                      <a:r>
                        <a:rPr lang="en-US" sz="1800" dirty="0">
                          <a:effectLst/>
                          <a:latin typeface="+mn-lt"/>
                          <a:ea typeface="Times New Roman" panose="02020603050405020304" pitchFamily="18" charset="0"/>
                        </a:rPr>
                        <a:t>8</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Net Present Value (NPV) of the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Million VND</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2937</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3732200"/>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9</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Internal Rate of Return (IRR)</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80%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547284"/>
                  </a:ext>
                </a:extLst>
              </a:tr>
              <a:tr h="271657">
                <a:tc>
                  <a:txBody>
                    <a:bodyPr/>
                    <a:lstStyle/>
                    <a:p>
                      <a:pPr algn="ctr">
                        <a:spcBef>
                          <a:spcPts val="300"/>
                        </a:spcBef>
                        <a:spcAft>
                          <a:spcPts val="300"/>
                        </a:spcAft>
                      </a:pPr>
                      <a:r>
                        <a:rPr lang="en-US" sz="1800" dirty="0">
                          <a:effectLst/>
                          <a:latin typeface="+mn-lt"/>
                          <a:ea typeface="Times New Roman" panose="02020603050405020304" pitchFamily="18" charset="0"/>
                        </a:rPr>
                        <a:t>10</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b="0" i="0" u="none" strike="noStrike" cap="none" dirty="0">
                          <a:solidFill>
                            <a:schemeClr val="dk1"/>
                          </a:solidFill>
                          <a:effectLst/>
                          <a:latin typeface="+mn-lt"/>
                          <a:ea typeface="+mn-ea"/>
                          <a:cs typeface="+mn-cs"/>
                          <a:sym typeface="Arial"/>
                        </a:rPr>
                        <a:t>Payback period of the investment project</a:t>
                      </a:r>
                      <a:endParaRPr lang="vi-VN" sz="1800" b="0" i="0" u="none" strike="noStrike" cap="none" dirty="0">
                        <a:solidFill>
                          <a:schemeClr val="dk1"/>
                        </a:solidFill>
                        <a:effectLst/>
                        <a:latin typeface="+mn-lt"/>
                        <a:ea typeface="+mn-ea"/>
                        <a:cs typeface="+mn-cs"/>
                        <a:sym typeface="Ari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Bef>
                          <a:spcPts val="300"/>
                        </a:spcBef>
                        <a:spcAft>
                          <a:spcPts val="300"/>
                        </a:spcAft>
                      </a:pPr>
                      <a:r>
                        <a:rPr lang="en-US" sz="1800" dirty="0">
                          <a:effectLst/>
                          <a:latin typeface="+mn-lt"/>
                          <a:ea typeface="Times New Roman" panose="02020603050405020304" pitchFamily="18" charset="0"/>
                        </a:rPr>
                        <a:t>tone/year</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spcAft>
                          <a:spcPts val="0"/>
                        </a:spcAft>
                      </a:pPr>
                      <a:r>
                        <a:rPr lang="en-US" sz="1800" dirty="0">
                          <a:effectLst/>
                          <a:latin typeface="+mn-lt"/>
                          <a:ea typeface="Times New Roman" panose="02020603050405020304" pitchFamily="18" charset="0"/>
                        </a:rPr>
                        <a:t>40,6</a:t>
                      </a:r>
                      <a:endParaRPr lang="vi-VN" sz="18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255981"/>
                  </a:ext>
                </a:extLst>
              </a:tr>
            </a:tbl>
          </a:graphicData>
        </a:graphic>
      </p:graphicFrame>
      <p:sp>
        <p:nvSpPr>
          <p:cNvPr id="6" name="Title 1">
            <a:extLst>
              <a:ext uri="{FF2B5EF4-FFF2-40B4-BE49-F238E27FC236}">
                <a16:creationId xmlns:a16="http://schemas.microsoft.com/office/drawing/2014/main" id="{579EE95F-2E8E-6F8F-7C6E-B6A468FEC9AE}"/>
              </a:ext>
            </a:extLst>
          </p:cNvPr>
          <p:cNvSpPr txBox="1">
            <a:spLocks/>
          </p:cNvSpPr>
          <p:nvPr/>
        </p:nvSpPr>
        <p:spPr>
          <a:xfrm>
            <a:off x="0" y="293511"/>
            <a:ext cx="12192000" cy="90272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2. Install inverters combined with a general controller for the compressor station </a:t>
            </a:r>
          </a:p>
        </p:txBody>
      </p:sp>
      <p:sp>
        <p:nvSpPr>
          <p:cNvPr id="5" name="TextBox 4">
            <a:extLst>
              <a:ext uri="{FF2B5EF4-FFF2-40B4-BE49-F238E27FC236}">
                <a16:creationId xmlns:a16="http://schemas.microsoft.com/office/drawing/2014/main" id="{E843B280-269E-4EEF-832B-B186A2F45EBE}"/>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56498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6124C2-54F4-4791-B04F-38D12C2A58FF}"/>
              </a:ext>
            </a:extLst>
          </p:cNvPr>
          <p:cNvSpPr txBox="1"/>
          <p:nvPr/>
        </p:nvSpPr>
        <p:spPr>
          <a:xfrm>
            <a:off x="609599" y="1367675"/>
            <a:ext cx="10972801" cy="1200329"/>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Most of the clinker cooling fan devices of the company are equipped with inverters for control, and the fan speed is controlled by the operator depending on the production operating conditions. The inlet and outlet air direction vane valves are fully open (100%) when using the inverter</a:t>
            </a:r>
            <a:endParaRPr kumimoji="0" lang="es-ES_tradnl"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endParaRPr>
          </a:p>
        </p:txBody>
      </p:sp>
      <p:pic>
        <p:nvPicPr>
          <p:cNvPr id="5" name="Picture 2">
            <a:extLst>
              <a:ext uri="{FF2B5EF4-FFF2-40B4-BE49-F238E27FC236}">
                <a16:creationId xmlns:a16="http://schemas.microsoft.com/office/drawing/2014/main" id="{242B5C10-341F-4C8A-935C-FEADBE9ABC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368" y="2672759"/>
            <a:ext cx="286702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9B32CDAD-3699-4F15-BBA0-286EA312BA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2630" y="2672759"/>
            <a:ext cx="2794244"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4CB49199-C7F2-4845-8801-F1B1769A4DF1}"/>
              </a:ext>
            </a:extLst>
          </p:cNvPr>
          <p:cNvSpPr txBox="1"/>
          <p:nvPr/>
        </p:nvSpPr>
        <p:spPr>
          <a:xfrm>
            <a:off x="3107290" y="5037102"/>
            <a:ext cx="624142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Arial"/>
                <a:cs typeface="Arial"/>
                <a:sym typeface="Arial"/>
              </a:rPr>
              <a:t>Measurement results of electricity quality in the drying &amp; firing area</a:t>
            </a:r>
            <a:endPar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8" name="TextBox 7">
            <a:extLst>
              <a:ext uri="{FF2B5EF4-FFF2-40B4-BE49-F238E27FC236}">
                <a16:creationId xmlns:a16="http://schemas.microsoft.com/office/drawing/2014/main" id="{2CE68774-EADE-41A3-BB18-4A2057553C59}"/>
              </a:ext>
            </a:extLst>
          </p:cNvPr>
          <p:cNvSpPr txBox="1"/>
          <p:nvPr/>
        </p:nvSpPr>
        <p:spPr>
          <a:xfrm>
            <a:off x="609599" y="5577824"/>
            <a:ext cx="109728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1" u="none" strike="noStrike" kern="0" cap="none" spc="0" normalizeH="0" baseline="0" noProof="0" dirty="0">
                <a:ln>
                  <a:noFill/>
                </a:ln>
                <a:solidFill>
                  <a:srgbClr val="000000"/>
                </a:solidFill>
                <a:effectLst/>
                <a:uLnTx/>
                <a:uFillTx/>
                <a:latin typeface="Arial"/>
                <a:cs typeface="Arial" panose="020B0604020202020204" pitchFamily="34" charset="0"/>
                <a:sym typeface="Arial"/>
              </a:rPr>
              <a:t>Comment:</a:t>
            </a:r>
            <a:r>
              <a:rPr kumimoji="0" lang="en-US" sz="1800" b="0" i="0" u="none" strike="noStrike" kern="0" cap="none" spc="0" normalizeH="0" baseline="0" noProof="0" dirty="0">
                <a:ln>
                  <a:noFill/>
                </a:ln>
                <a:solidFill>
                  <a:srgbClr val="000000"/>
                </a:solidFill>
                <a:effectLst/>
                <a:uLnTx/>
                <a:uFillTx/>
                <a:latin typeface="Arial"/>
                <a:cs typeface="Arial" panose="020B0604020202020204" pitchFamily="34" charset="0"/>
                <a:sym typeface="Arial"/>
              </a:rPr>
              <a:t> The harmonic levels in the above areas are all higher than the allowed standard.</a:t>
            </a:r>
            <a:endParaRPr kumimoji="0" lang="vi-VN"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
        <p:nvSpPr>
          <p:cNvPr id="10" name="Title 1">
            <a:extLst>
              <a:ext uri="{FF2B5EF4-FFF2-40B4-BE49-F238E27FC236}">
                <a16:creationId xmlns:a16="http://schemas.microsoft.com/office/drawing/2014/main" id="{F8229A13-2F3A-4E68-A40C-73F74F5629F5}"/>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Tree>
    <p:extLst>
      <p:ext uri="{BB962C8B-B14F-4D97-AF65-F5344CB8AC3E}">
        <p14:creationId xmlns:p14="http://schemas.microsoft.com/office/powerpoint/2010/main" val="62572841"/>
      </p:ext>
    </p:extLst>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AABB79-4F35-45F6-8606-3F9DC7F37D21}"/>
              </a:ext>
            </a:extLst>
          </p:cNvPr>
          <p:cNvSpPr/>
          <p:nvPr/>
        </p:nvSpPr>
        <p:spPr>
          <a:xfrm>
            <a:off x="609598" y="2320823"/>
            <a:ext cx="5586485" cy="3150093"/>
          </a:xfrm>
          <a:prstGeom prst="rect">
            <a:avLst/>
          </a:prstGeom>
        </p:spPr>
        <p:txBody>
          <a:bodyPr wrap="square">
            <a:spAutoFit/>
          </a:bodyPr>
          <a:lstStyle/>
          <a:p>
            <a:pPr algn="just" defTabSz="914400" eaLnBrk="1" fontAlgn="auto" hangingPunct="1" indent="0" latinLnBrk="0" lvl="0" marL="0" marR="0" rtl="0">
              <a:lnSpc>
                <a:spcPct val="90000"/>
              </a:lnSpc>
              <a:spcBef>
                <a:spcPts val="300"/>
              </a:spcBef>
              <a:spcAft>
                <a:spcPts val="300"/>
              </a:spcAft>
              <a:buClr>
                <a:srgbClr val="000000"/>
              </a:buClr>
              <a:buSzTx/>
              <a:buFont typeface="Arial"/>
              <a:buNone/>
              <a:tabLst>
                <a:tab algn="l" pos="540385"/>
              </a:tabLst>
              <a:defRPr/>
            </a:pPr>
            <a:r>
              <a:rPr b="1" baseline="0" cap="none" dirty="0" err="1" i="0" kern="0" kumimoji="0" lang="es-ES_tradnl" noProof="0" normalizeH="0" spc="0" strike="noStrike" sz="1800" u="none">
                <a:ln>
                  <a:noFill/>
                </a:ln>
                <a:solidFill>
                  <a:srgbClr val="000000"/>
                </a:solidFill>
                <a:effectLst/>
                <a:uLnTx/>
                <a:uFillTx/>
                <a:latin typeface="Arial"/>
                <a:ea charset="0" panose="02020603050405020304" pitchFamily="18" typeface="Times New Roman"/>
                <a:cs typeface="Arial"/>
                <a:sym typeface="Arial"/>
              </a:rPr>
              <a:t>Measure</a:t>
            </a:r>
            <a:r>
              <a:rPr b="1" baseline="0" cap="none" dirty="0" i="0" kern="0" kumimoji="0" lang="es-ES_tradnl" noProof="0" normalizeH="0" spc="0" strike="noStrike" sz="1800" u="none">
                <a:ln>
                  <a:noFill/>
                </a:ln>
                <a:solidFill>
                  <a:srgbClr val="000000"/>
                </a:solidFill>
                <a:effectLst/>
                <a:uLnTx/>
                <a:uFillTx/>
                <a:latin typeface="Arial"/>
                <a:ea charset="0" panose="02020603050405020304" pitchFamily="18" typeface="Times New Roman"/>
                <a:cs typeface="Arial"/>
                <a:sym typeface="Arial"/>
              </a:rPr>
              <a:t>:</a:t>
            </a:r>
          </a:p>
          <a:p>
            <a:pPr algn="just" defTabSz="914400" eaLnBrk="1" fontAlgn="auto" hangingPunct="1" indent="-342900" latinLnBrk="0" lvl="0" marL="342900" marR="0" rtl="0">
              <a:lnSpc>
                <a:spcPct val="100000"/>
              </a:lnSpc>
              <a:spcBef>
                <a:spcPts val="0"/>
              </a:spcBef>
              <a:spcAft>
                <a:spcPts val="0"/>
              </a:spcAft>
              <a:buClr>
                <a:srgbClr val="000000"/>
              </a:buClr>
              <a:buSzTx/>
              <a:buFont charset="2" panose="05000000000000000000" pitchFamily="2" typeface="Wingdings"/>
              <a:buChar char="ü"/>
              <a:tabLst/>
              <a:defRPr/>
            </a:pPr>
            <a:r>
              <a:rPr b="0" baseline="0" cap="none" dirty="0" i="0" kern="0" kumimoji="0" lang="en-US" noProof="0" normalizeH="0" spc="0" strike="noStrike" sz="1800" u="none">
                <a:ln>
                  <a:noFill/>
                </a:ln>
                <a:solidFill>
                  <a:srgbClr val="000000"/>
                </a:solidFill>
                <a:effectLst/>
                <a:uLnTx/>
                <a:uFillTx/>
                <a:latin typeface="Arial"/>
                <a:cs charset="0" panose="020B0604020202020204" pitchFamily="34" typeface="Arial"/>
                <a:sym typeface="Arial"/>
              </a:rPr>
              <a:t>Currently, there are two types of measures for preventing harmonic waves on the market: using inductors (passive components) and using active components (active filters). The active filter emits pulses to reduce the distortion of the power supply.</a:t>
            </a:r>
          </a:p>
          <a:p>
            <a:pPr algn="just" defTabSz="914400" eaLnBrk="1" fontAlgn="auto" hangingPunct="1" indent="-342900" latinLnBrk="0" lvl="0" marL="342900" marR="0" rtl="0">
              <a:lnSpc>
                <a:spcPct val="100000"/>
              </a:lnSpc>
              <a:spcBef>
                <a:spcPts val="0"/>
              </a:spcBef>
              <a:spcAft>
                <a:spcPts val="0"/>
              </a:spcAft>
              <a:buClr>
                <a:srgbClr val="000000"/>
              </a:buClr>
              <a:buSzTx/>
              <a:buFont charset="2" panose="05000000000000000000" pitchFamily="2" typeface="Wingdings"/>
              <a:buChar char="ü"/>
              <a:tabLst/>
              <a:defRPr/>
            </a:pPr>
            <a:r>
              <a:rPr b="0" baseline="0" cap="none" dirty="0" i="0" kern="0" kumimoji="0" lang="en-US" noProof="0" normalizeH="0" spc="0" strike="noStrike" sz="1800" u="none">
                <a:ln>
                  <a:noFill/>
                </a:ln>
                <a:solidFill>
                  <a:srgbClr val="000000"/>
                </a:solidFill>
                <a:effectLst/>
                <a:uLnTx/>
                <a:uFillTx/>
                <a:latin typeface="Arial"/>
                <a:cs charset="0" panose="020B0604020202020204" pitchFamily="34" typeface="Arial"/>
                <a:sym typeface="Arial"/>
              </a:rPr>
              <a:t>A widely certified and commonly used product is the ENPOSS product, which can save from 7-15% of electricity consumption (according to the manufacturer's evaluation).</a:t>
            </a:r>
            <a:endParaRPr b="0" baseline="0" cap="none" dirty="0" i="0" kern="0" kumimoji="0" lang="vi-VN" noProof="0" normalizeH="0" spc="0" strike="noStrike" sz="1800" u="none">
              <a:ln>
                <a:noFill/>
              </a:ln>
              <a:solidFill>
                <a:srgbClr val="000000"/>
              </a:solidFill>
              <a:effectLst/>
              <a:uLnTx/>
              <a:uFillTx/>
              <a:latin charset="0" panose="020B0604020202020204" pitchFamily="34" typeface="Arial"/>
              <a:cs charset="0" panose="020B0604020202020204" pitchFamily="34" typeface="Arial"/>
              <a:sym typeface="Arial"/>
            </a:endParaRPr>
          </a:p>
        </p:txBody>
      </p:sp>
      <p:pic>
        <p:nvPicPr>
          <p:cNvPr id="5" name="Picture 6">
            <a:extLst>
              <a:ext uri="{FF2B5EF4-FFF2-40B4-BE49-F238E27FC236}">
                <a16:creationId xmlns:a16="http://schemas.microsoft.com/office/drawing/2014/main" id="{0229A87A-A731-41C4-B810-B2CEC9A1B92E}"/>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r="179"/>
          <a:stretch/>
        </p:blipFill>
        <p:spPr bwMode="auto">
          <a:xfrm>
            <a:off x="6759680" y="2470948"/>
            <a:ext cx="187304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0B8C19DF-EC95-44E5-B1C5-2EF7997078B8}"/>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85234" y="2517077"/>
            <a:ext cx="2597165" cy="17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49C7D992-27A2-4A81-9029-5353BA48FFD6}"/>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59680" y="4239943"/>
            <a:ext cx="4773561"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3FA7A90-7FEB-45A4-B24B-D768BC9B2A53}"/>
              </a:ext>
            </a:extLst>
          </p:cNvPr>
          <p:cNvSpPr txBox="1"/>
          <p:nvPr/>
        </p:nvSpPr>
        <p:spPr>
          <a:xfrm>
            <a:off x="6759681" y="5994038"/>
            <a:ext cx="4822718" cy="523220"/>
          </a:xfrm>
          <a:prstGeom prst="rect">
            <a:avLst/>
          </a:prstGeom>
          <a:noFill/>
        </p:spPr>
        <p:txBody>
          <a:bodyPr rtlCol="0" wrap="square">
            <a:spAutoFit/>
          </a:bodyPr>
          <a:lstStyle/>
          <a:p>
            <a:pPr algn="ctr"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b="0" baseline="0" cap="none" dirty="0" i="1" kern="0" kumimoji="0" lang="en-US" noProof="0" normalizeH="0" spc="0" strike="noStrike" sz="1400" u="none">
                <a:ln>
                  <a:noFill/>
                </a:ln>
                <a:solidFill>
                  <a:srgbClr val="000000"/>
                </a:solidFill>
                <a:effectLst/>
                <a:uLnTx/>
                <a:uFillTx/>
                <a:latin typeface="Arial"/>
                <a:cs charset="0" panose="020B0604020202020204" pitchFamily="34" typeface="Arial"/>
                <a:sym typeface="Arial"/>
              </a:rPr>
              <a:t>Illustrating the effectiveness of the ENPOSS - FORCE harmonic filter</a:t>
            </a:r>
            <a:endParaRPr b="0" baseline="0" cap="none" dirty="0" i="1" kern="0" kumimoji="0" lang="vi-VN" noProof="0" normalizeH="0" spc="0" strike="noStrike" sz="1400" u="none">
              <a:ln>
                <a:noFill/>
              </a:ln>
              <a:solidFill>
                <a:srgbClr val="000000"/>
              </a:solidFill>
              <a:effectLst/>
              <a:uLnTx/>
              <a:uFillTx/>
              <a:latin charset="0" panose="020B0604020202020204" pitchFamily="34" typeface="Arial"/>
              <a:cs charset="0" panose="020B0604020202020204" pitchFamily="34" typeface="Arial"/>
              <a:sym typeface="Arial"/>
            </a:endParaRPr>
          </a:p>
        </p:txBody>
      </p:sp>
      <p:sp>
        <p:nvSpPr>
          <p:cNvPr id="11" name="Title 1">
            <a:extLst>
              <a:ext uri="{FF2B5EF4-FFF2-40B4-BE49-F238E27FC236}">
                <a16:creationId xmlns:a16="http://schemas.microsoft.com/office/drawing/2014/main" id="{F138AA00-2198-421C-AE94-9A69D6104AE5}"/>
              </a:ext>
            </a:extLst>
          </p:cNvPr>
          <p:cNvSpPr>
            <a:spLocks noGrp="1"/>
          </p:cNvSpPr>
          <p:nvPr>
            <p:ph type="title"/>
          </p:nvPr>
        </p:nvSpPr>
        <p:spPr>
          <a:xfrm>
            <a:off x="609599" y="846406"/>
            <a:ext cx="10972800" cy="289611"/>
          </a:xfrm>
        </p:spPr>
        <p:txBody>
          <a:bodyPr>
            <a:noAutofit/>
          </a:bodyPr>
          <a:lstStyle/>
          <a:p>
            <a:pPr>
              <a:tabLst>
                <a:tab algn="l" pos="6973888"/>
              </a:tabLst>
            </a:pPr>
            <a:r>
              <a:rPr dirty="0" lang="en-US" sz="2000">
                <a:solidFill>
                  <a:schemeClr val="accent1">
                    <a:lumMod val="50000"/>
                  </a:schemeClr>
                </a:solidFill>
              </a:rPr>
              <a:t>3. Install ENPOSS - DORCE harmonic filter devices for the rectifier system supplying power to the kiln and drying furnace units in lines 1 and 2</a:t>
            </a:r>
            <a:br>
              <a:rPr dirty="0" lang="en-US" sz="2000">
                <a:solidFill>
                  <a:schemeClr val="accent1">
                    <a:lumMod val="50000"/>
                  </a:schemeClr>
                </a:solidFill>
              </a:rPr>
            </a:br>
            <a:endParaRPr dirty="0" lang="en-US" sz="2000">
              <a:solidFill>
                <a:schemeClr val="accent1">
                  <a:lumMod val="50000"/>
                </a:schemeClr>
              </a:solidFill>
            </a:endParaRPr>
          </a:p>
        </p:txBody>
      </p:sp>
      <p:sp>
        <p:nvSpPr>
          <p:cNvPr id="9" name="TextBox 8">
            <a:extLst>
              <a:ext uri="{FF2B5EF4-FFF2-40B4-BE49-F238E27FC236}">
                <a16:creationId xmlns:a16="http://schemas.microsoft.com/office/drawing/2014/main" id="{18B69BB3-E9B4-4A26-9551-B3C55F1FA1D3}"/>
              </a:ext>
            </a:extLst>
          </p:cNvPr>
          <p:cNvSpPr txBox="1"/>
          <p:nvPr/>
        </p:nvSpPr>
        <p:spPr>
          <a:xfrm>
            <a:off x="458769" y="1303954"/>
            <a:ext cx="3644210" cy="369332"/>
          </a:xfrm>
          <a:prstGeom prst="rect">
            <a:avLst/>
          </a:prstGeom>
          <a:noFill/>
        </p:spPr>
        <p:txBody>
          <a:bodyPr rtlCol="0" wrap="square">
            <a:spAutoFit/>
          </a:bodyPr>
          <a:lstStyle/>
          <a:p>
            <a:pPr algn="just" defTabSz="914400" eaLnBrk="1" fontAlgn="auto" hangingPunct="1" latinLnBrk="0" lvl="0" marR="0" rtl="0">
              <a:lnSpc>
                <a:spcPct val="100000"/>
              </a:lnSpc>
              <a:spcBef>
                <a:spcPts val="0"/>
              </a:spcBef>
              <a:spcAft>
                <a:spcPts val="0"/>
              </a:spcAft>
              <a:buClr>
                <a:srgbClr val="000000"/>
              </a:buClr>
              <a:buSzTx/>
              <a:tabLst/>
              <a:defRPr/>
            </a:pPr>
            <a:r>
              <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b. Describe </a:t>
            </a:r>
            <a:r>
              <a:rPr b="1" dirty="0" kern="0" lang="en-US">
                <a:solidFill>
                  <a:schemeClr val="accent5">
                    <a:lumMod val="50000"/>
                  </a:schemeClr>
                </a:solidFill>
                <a:latin typeface="Arial"/>
                <a:cs charset="0" panose="020B0604020202020204" pitchFamily="34" typeface="Arial"/>
                <a:sym typeface="Arial"/>
              </a:rPr>
              <a:t>m</a:t>
            </a:r>
            <a:r>
              <a:rPr b="1" baseline="0" cap="none" dirty="0" err="1"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easures</a:t>
            </a:r>
            <a:endPar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endParaRPr>
          </a:p>
        </p:txBody>
      </p:sp>
    </p:spTree>
    <p:extLst>
      <p:ext uri="{BB962C8B-B14F-4D97-AF65-F5344CB8AC3E}">
        <p14:creationId xmlns:p14="http://schemas.microsoft.com/office/powerpoint/2010/main" val="38164169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14">
            <a:extLst>
              <a:ext uri="{FF2B5EF4-FFF2-40B4-BE49-F238E27FC236}">
                <a16:creationId xmlns:a16="http://schemas.microsoft.com/office/drawing/2014/main" id="{0DE15BE7-D61E-42DD-8B2D-C45225666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297" y="2253012"/>
            <a:ext cx="624940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E82457-748A-4675-8B38-A079111616FA}"/>
              </a:ext>
            </a:extLst>
          </p:cNvPr>
          <p:cNvSpPr txBox="1"/>
          <p:nvPr/>
        </p:nvSpPr>
        <p:spPr>
          <a:xfrm>
            <a:off x="4108946" y="5906216"/>
            <a:ext cx="3974104" cy="584775"/>
          </a:xfrm>
          <a:prstGeom prst="rect">
            <a:avLst/>
          </a:prstGeom>
          <a:noFill/>
        </p:spPr>
        <p:txBody>
          <a:bodyPr wrap="square" rtlCol="0">
            <a:spAutoFit/>
          </a:bodyPr>
          <a:lstStyle/>
          <a:p>
            <a:r>
              <a:rPr lang="en-US" sz="1600" i="1" dirty="0">
                <a:latin typeface="Arial" panose="020B0604020202020204" pitchFamily="34" charset="0"/>
                <a:cs typeface="Arial" panose="020B0604020202020204" pitchFamily="34" charset="0"/>
              </a:rPr>
              <a:t>Installation Diagram of FORCE Equipment</a:t>
            </a:r>
            <a:endParaRPr lang="vi-VN" sz="1600" i="1"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0071F8CA-033C-4961-BB70-8FA486F13EA5}"/>
              </a:ext>
            </a:extLst>
          </p:cNvPr>
          <p:cNvSpPr>
            <a:spLocks noGrp="1"/>
          </p:cNvSpPr>
          <p:nvPr>
            <p:ph type="title"/>
          </p:nvPr>
        </p:nvSpPr>
        <p:spPr>
          <a:xfrm>
            <a:off x="609600" y="989813"/>
            <a:ext cx="10972800" cy="5476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
        <p:nvSpPr>
          <p:cNvPr id="6" name="TextBox 5">
            <a:extLst>
              <a:ext uri="{FF2B5EF4-FFF2-40B4-BE49-F238E27FC236}">
                <a16:creationId xmlns:a16="http://schemas.microsoft.com/office/drawing/2014/main" id="{AAE98BCD-74C5-4D83-967D-1F31C408C274}"/>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91921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3AED5B-F863-45AF-9638-4E2275FAF5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9580" y="1975652"/>
            <a:ext cx="3962400" cy="29688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a:extLst>
              <a:ext uri="{FF2B5EF4-FFF2-40B4-BE49-F238E27FC236}">
                <a16:creationId xmlns:a16="http://schemas.microsoft.com/office/drawing/2014/main" id="{F241B791-0289-415A-8DDD-F51DC13FF2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3143" y="1943100"/>
            <a:ext cx="3966282" cy="29718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Bảng 10">
            <a:extLst>
              <a:ext uri="{FF2B5EF4-FFF2-40B4-BE49-F238E27FC236}">
                <a16:creationId xmlns:a16="http://schemas.microsoft.com/office/drawing/2014/main" id="{A43BA0CF-9C39-46B4-A421-431CD37BFF45}"/>
              </a:ext>
            </a:extLst>
          </p:cNvPr>
          <p:cNvGraphicFramePr>
            <a:graphicFrameLocks noGrp="1"/>
          </p:cNvGraphicFramePr>
          <p:nvPr>
            <p:extLst>
              <p:ext uri="{D42A27DB-BD31-4B8C-83A1-F6EECF244321}">
                <p14:modId xmlns:p14="http://schemas.microsoft.com/office/powerpoint/2010/main" val="2072010221"/>
              </p:ext>
            </p:extLst>
          </p:nvPr>
        </p:nvGraphicFramePr>
        <p:xfrm>
          <a:off x="3616655" y="5246910"/>
          <a:ext cx="7965744" cy="1529367"/>
        </p:xfrm>
        <a:graphic>
          <a:graphicData uri="http://schemas.openxmlformats.org/drawingml/2006/table">
            <a:tbl>
              <a:tblPr firstRow="1" firstCol="1" bandRow="1">
                <a:tableStyleId>{5C22544A-7EE6-4342-B048-85BDC9FD1C3A}</a:tableStyleId>
              </a:tblPr>
              <a:tblGrid>
                <a:gridCol w="736980">
                  <a:extLst>
                    <a:ext uri="{9D8B030D-6E8A-4147-A177-3AD203B41FA5}">
                      <a16:colId xmlns:a16="http://schemas.microsoft.com/office/drawing/2014/main" val="20000"/>
                    </a:ext>
                  </a:extLst>
                </a:gridCol>
                <a:gridCol w="2524836">
                  <a:extLst>
                    <a:ext uri="{9D8B030D-6E8A-4147-A177-3AD203B41FA5}">
                      <a16:colId xmlns:a16="http://schemas.microsoft.com/office/drawing/2014/main" val="20001"/>
                    </a:ext>
                  </a:extLst>
                </a:gridCol>
                <a:gridCol w="2101755">
                  <a:extLst>
                    <a:ext uri="{9D8B030D-6E8A-4147-A177-3AD203B41FA5}">
                      <a16:colId xmlns:a16="http://schemas.microsoft.com/office/drawing/2014/main" val="20002"/>
                    </a:ext>
                  </a:extLst>
                </a:gridCol>
                <a:gridCol w="2602173">
                  <a:extLst>
                    <a:ext uri="{9D8B030D-6E8A-4147-A177-3AD203B41FA5}">
                      <a16:colId xmlns:a16="http://schemas.microsoft.com/office/drawing/2014/main" val="20003"/>
                    </a:ext>
                  </a:extLst>
                </a:gridCol>
              </a:tblGrid>
              <a:tr h="509789">
                <a:tc>
                  <a:txBody>
                    <a:bodyPr/>
                    <a:lstStyle/>
                    <a:p>
                      <a:pPr marL="0" indent="0" algn="ctr">
                        <a:lnSpc>
                          <a:spcPct val="130000"/>
                        </a:lnSpc>
                        <a:spcBef>
                          <a:spcPts val="300"/>
                        </a:spcBef>
                        <a:spcAft>
                          <a:spcPts val="300"/>
                        </a:spcAft>
                      </a:pPr>
                      <a:r>
                        <a:rPr lang="es-ES_tradnl" sz="1300" dirty="0">
                          <a:effectLst/>
                        </a:rPr>
                        <a:t>NO</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a:effectLst/>
                        </a:rPr>
                        <a:t>Position</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err="1">
                          <a:effectLst/>
                        </a:rPr>
                        <a:t>Temperature</a:t>
                      </a:r>
                      <a:r>
                        <a:rPr lang="es-ES_tradnl" sz="1300" dirty="0">
                          <a:effectLst/>
                        </a:rPr>
                        <a:t>, </a:t>
                      </a:r>
                      <a:r>
                        <a:rPr lang="es-ES_tradnl" sz="1300" baseline="30000" dirty="0" err="1">
                          <a:effectLst/>
                        </a:rPr>
                        <a:t>o</a:t>
                      </a:r>
                      <a:r>
                        <a:rPr lang="es-ES_tradnl" sz="1300" dirty="0" err="1">
                          <a:effectLst/>
                        </a:rPr>
                        <a:t>C</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457200" algn="ctr">
                        <a:lnSpc>
                          <a:spcPct val="130000"/>
                        </a:lnSpc>
                        <a:spcBef>
                          <a:spcPts val="300"/>
                        </a:spcBef>
                        <a:spcAft>
                          <a:spcPts val="300"/>
                        </a:spcAft>
                      </a:pPr>
                      <a:r>
                        <a:rPr lang="es-ES_tradnl" sz="1300" dirty="0" err="1">
                          <a:effectLst/>
                        </a:rPr>
                        <a:t>Avarage</a:t>
                      </a:r>
                      <a:r>
                        <a:rPr lang="es-ES_tradnl" sz="1300" dirty="0">
                          <a:effectLst/>
                        </a:rPr>
                        <a:t> temperatura </a:t>
                      </a:r>
                      <a:r>
                        <a:rPr lang="es-ES_tradnl" sz="1300" baseline="30000" dirty="0" err="1">
                          <a:effectLst/>
                        </a:rPr>
                        <a:t>o</a:t>
                      </a:r>
                      <a:r>
                        <a:rPr lang="es-ES_tradnl" sz="1300" dirty="0" err="1">
                          <a:effectLst/>
                        </a:rPr>
                        <a:t>C</a:t>
                      </a:r>
                      <a:endParaRPr lang="en-US" sz="1100" dirty="0">
                        <a:effectLst/>
                        <a:latin typeface="Arial" panose="020B060402020202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509789">
                <a:tc>
                  <a:txBody>
                    <a:bodyPr/>
                    <a:lstStyle/>
                    <a:p>
                      <a:pPr marL="0" indent="0" algn="ctr">
                        <a:lnSpc>
                          <a:spcPct val="130000"/>
                        </a:lnSpc>
                        <a:spcBef>
                          <a:spcPts val="300"/>
                        </a:spcBef>
                        <a:spcAft>
                          <a:spcPts val="300"/>
                        </a:spcAft>
                      </a:pPr>
                      <a:r>
                        <a:rPr lang="es-ES_tradnl" sz="1300" dirty="0">
                          <a:effectLst/>
                        </a:rPr>
                        <a:t>1</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n-US" sz="1400" b="0" dirty="0"/>
                        <a:t>Cooling Tower </a:t>
                      </a:r>
                      <a:endParaRPr lang="en-US" sz="1100" b="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320-350</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330</a:t>
                      </a:r>
                      <a:endParaRPr lang="en-US" sz="1100" dirty="0">
                        <a:effectLst/>
                        <a:latin typeface="Arial" panose="020B060402020202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1"/>
                  </a:ext>
                </a:extLst>
              </a:tr>
              <a:tr h="509789">
                <a:tc>
                  <a:txBody>
                    <a:bodyPr/>
                    <a:lstStyle/>
                    <a:p>
                      <a:pPr marL="0" indent="0" algn="ctr">
                        <a:lnSpc>
                          <a:spcPct val="130000"/>
                        </a:lnSpc>
                        <a:spcBef>
                          <a:spcPts val="300"/>
                        </a:spcBef>
                        <a:spcAft>
                          <a:spcPts val="300"/>
                        </a:spcAft>
                      </a:pPr>
                      <a:r>
                        <a:rPr lang="es-ES_tradnl" sz="1300" dirty="0">
                          <a:effectLst/>
                        </a:rPr>
                        <a:t>2</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n-US" sz="1400" b="0" dirty="0"/>
                        <a:t>Clinker Cooling </a:t>
                      </a:r>
                      <a:endParaRPr lang="en-US" sz="1100" b="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280-332</a:t>
                      </a:r>
                      <a:endParaRPr lang="en-US" sz="1100" dirty="0">
                        <a:effectLst/>
                        <a:latin typeface="Arial" panose="020B0604020202020204" pitchFamily="34" charset="0"/>
                        <a:ea typeface="Calibri" panose="020F0502020204030204" pitchFamily="34" charset="0"/>
                      </a:endParaRPr>
                    </a:p>
                  </a:txBody>
                  <a:tcPr marL="68580" marR="68580" marT="0" marB="0" anchor="ctr"/>
                </a:tc>
                <a:tc>
                  <a:txBody>
                    <a:bodyPr/>
                    <a:lstStyle/>
                    <a:p>
                      <a:pPr marL="0" indent="0" algn="ctr">
                        <a:lnSpc>
                          <a:spcPct val="130000"/>
                        </a:lnSpc>
                        <a:spcBef>
                          <a:spcPts val="300"/>
                        </a:spcBef>
                        <a:spcAft>
                          <a:spcPts val="300"/>
                        </a:spcAft>
                      </a:pPr>
                      <a:r>
                        <a:rPr lang="es-ES_tradnl" sz="1300" dirty="0">
                          <a:effectLst/>
                        </a:rPr>
                        <a:t>310</a:t>
                      </a:r>
                      <a:endParaRPr lang="en-US" sz="1100" dirty="0">
                        <a:effectLst/>
                        <a:latin typeface="Arial" panose="020B060402020202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2"/>
                  </a:ext>
                </a:extLst>
              </a:tr>
            </a:tbl>
          </a:graphicData>
        </a:graphic>
      </p:graphicFrame>
      <p:sp>
        <p:nvSpPr>
          <p:cNvPr id="11" name="Title 1">
            <a:extLst>
              <a:ext uri="{FF2B5EF4-FFF2-40B4-BE49-F238E27FC236}">
                <a16:creationId xmlns:a16="http://schemas.microsoft.com/office/drawing/2014/main" id="{FA5353E6-91B8-4F44-A639-A3A2AAEBD82E}"/>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sp>
        <p:nvSpPr>
          <p:cNvPr id="7" name="TextBox 6">
            <a:extLst>
              <a:ext uri="{FF2B5EF4-FFF2-40B4-BE49-F238E27FC236}">
                <a16:creationId xmlns:a16="http://schemas.microsoft.com/office/drawing/2014/main" id="{5E437A59-FC91-4821-AA1B-2C325847FB3A}"/>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5793710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119D6C0-6ECA-46FF-B286-3F3FD55936EA}"/>
              </a:ext>
            </a:extLst>
          </p:cNvPr>
          <p:cNvSpPr>
            <a:spLocks noGrp="1"/>
          </p:cNvSpPr>
          <p:nvPr>
            <p:ph type="title"/>
          </p:nvPr>
        </p:nvSpPr>
        <p:spPr>
          <a:xfrm>
            <a:off x="609599" y="846406"/>
            <a:ext cx="10972800" cy="289611"/>
          </a:xfrm>
        </p:spPr>
        <p:txBody>
          <a:bodyPr>
            <a:noAutofit/>
          </a:bodyPr>
          <a:lstStyle/>
          <a:p>
            <a:pPr>
              <a:tabLst>
                <a:tab pos="6973888" algn="l"/>
              </a:tabLst>
            </a:pPr>
            <a:r>
              <a:rPr lang="en-US" sz="2000" dirty="0">
                <a:solidFill>
                  <a:schemeClr val="accent1">
                    <a:lumMod val="50000"/>
                  </a:schemeClr>
                </a:solidFill>
              </a:rPr>
              <a:t>3. Install ENPOSS - DORCE harmonic filter devices for the rectifier system supplying power to the kiln and drying furnace units in lines 1 and 2</a:t>
            </a:r>
            <a:br>
              <a:rPr lang="en-US" sz="2000" dirty="0">
                <a:solidFill>
                  <a:schemeClr val="accent1">
                    <a:lumMod val="50000"/>
                  </a:schemeClr>
                </a:solidFill>
              </a:rPr>
            </a:br>
            <a:endParaRPr lang="en-US" sz="2000"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7A0946C1-D86D-462E-9F79-189686E8737B}"/>
              </a:ext>
            </a:extLst>
          </p:cNvPr>
          <p:cNvGraphicFramePr>
            <a:graphicFrameLocks noGrp="1"/>
          </p:cNvGraphicFramePr>
          <p:nvPr>
            <p:extLst>
              <p:ext uri="{D42A27DB-BD31-4B8C-83A1-F6EECF244321}">
                <p14:modId xmlns:p14="http://schemas.microsoft.com/office/powerpoint/2010/main" val="2532766201"/>
              </p:ext>
            </p:extLst>
          </p:nvPr>
        </p:nvGraphicFramePr>
        <p:xfrm>
          <a:off x="942679" y="2061642"/>
          <a:ext cx="10727704" cy="4300918"/>
        </p:xfrm>
        <a:graphic>
          <a:graphicData uri="http://schemas.openxmlformats.org/drawingml/2006/table">
            <a:tbl>
              <a:tblPr>
                <a:tableStyleId>{C4B1156A-380E-4F78-BDF5-A606A8083BF9}</a:tableStyleId>
              </a:tblPr>
              <a:tblGrid>
                <a:gridCol w="490194">
                  <a:extLst>
                    <a:ext uri="{9D8B030D-6E8A-4147-A177-3AD203B41FA5}">
                      <a16:colId xmlns:a16="http://schemas.microsoft.com/office/drawing/2014/main" val="30296604"/>
                    </a:ext>
                  </a:extLst>
                </a:gridCol>
                <a:gridCol w="7343482">
                  <a:extLst>
                    <a:ext uri="{9D8B030D-6E8A-4147-A177-3AD203B41FA5}">
                      <a16:colId xmlns:a16="http://schemas.microsoft.com/office/drawing/2014/main" val="2661293793"/>
                    </a:ext>
                  </a:extLst>
                </a:gridCol>
                <a:gridCol w="1696824">
                  <a:extLst>
                    <a:ext uri="{9D8B030D-6E8A-4147-A177-3AD203B41FA5}">
                      <a16:colId xmlns:a16="http://schemas.microsoft.com/office/drawing/2014/main" val="2683773499"/>
                    </a:ext>
                  </a:extLst>
                </a:gridCol>
                <a:gridCol w="1197204">
                  <a:extLst>
                    <a:ext uri="{9D8B030D-6E8A-4147-A177-3AD203B41FA5}">
                      <a16:colId xmlns:a16="http://schemas.microsoft.com/office/drawing/2014/main" val="1412673033"/>
                    </a:ext>
                  </a:extLst>
                </a:gridCol>
              </a:tblGrid>
              <a:tr h="216109">
                <a:tc>
                  <a:txBody>
                    <a:bodyPr/>
                    <a:lstStyle/>
                    <a:p>
                      <a:r>
                        <a:rPr lang="en-US" sz="1400" b="1" dirty="0">
                          <a:solidFill>
                            <a:schemeClr val="bg1"/>
                          </a:solidFill>
                        </a:rPr>
                        <a:t>No</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b="1" dirty="0">
                          <a:solidFill>
                            <a:schemeClr val="bg1"/>
                          </a:solidFill>
                        </a:rPr>
                        <a:t>Parameter</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pPr algn="ctr"/>
                      <a:r>
                        <a:rPr lang="en-US" sz="1400" b="1" dirty="0">
                          <a:solidFill>
                            <a:schemeClr val="bg1"/>
                          </a:solidFill>
                        </a:rPr>
                        <a:t>Unit</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pPr algn="ctr"/>
                      <a:r>
                        <a:rPr lang="en-US" sz="1400" b="1" dirty="0">
                          <a:solidFill>
                            <a:schemeClr val="bg1"/>
                          </a:solidFill>
                        </a:rPr>
                        <a:t>Value</a:t>
                      </a:r>
                      <a:endParaRPr lang="en-US" sz="1400" b="1" dirty="0">
                        <a:solidFill>
                          <a:schemeClr val="bg1"/>
                        </a:solidFill>
                        <a:latin typeface="+mn-lt"/>
                      </a:endParaRPr>
                    </a:p>
                  </a:txBody>
                  <a:tcPr marL="52558" marR="52558" marT="26279" marB="26279" anchor="ctr">
                    <a:solidFill>
                      <a:schemeClr val="accent1">
                        <a:lumMod val="75000"/>
                      </a:schemeClr>
                    </a:solidFill>
                  </a:tcPr>
                </a:tc>
                <a:extLst>
                  <a:ext uri="{0D108BD9-81ED-4DB2-BD59-A6C34878D82A}">
                    <a16:rowId xmlns:a16="http://schemas.microsoft.com/office/drawing/2014/main" val="2737007447"/>
                  </a:ext>
                </a:extLst>
              </a:tr>
              <a:tr h="396787">
                <a:tc>
                  <a:txBody>
                    <a:bodyPr/>
                    <a:lstStyle/>
                    <a:p>
                      <a:r>
                        <a:rPr lang="en-US" sz="1400" b="1">
                          <a:solidFill>
                            <a:schemeClr val="bg1"/>
                          </a:solidFill>
                        </a:rPr>
                        <a:t>1</a:t>
                      </a:r>
                      <a:endParaRPr lang="en-US" sz="1400" b="1">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Average electricity price of the Company in the first 9 months of 2015</a:t>
                      </a:r>
                      <a:endParaRPr lang="en-US" sz="1400" dirty="0">
                        <a:latin typeface="+mn-lt"/>
                      </a:endParaRPr>
                    </a:p>
                  </a:txBody>
                  <a:tcPr marL="52558" marR="52558" marT="26279" marB="26279" anchor="ctr"/>
                </a:tc>
                <a:tc>
                  <a:txBody>
                    <a:bodyPr/>
                    <a:lstStyle/>
                    <a:p>
                      <a:pPr algn="ctr"/>
                      <a:r>
                        <a:rPr lang="en-US" sz="1400"/>
                        <a:t>VND</a:t>
                      </a:r>
                      <a:endParaRPr lang="en-US" sz="1400">
                        <a:latin typeface="+mn-lt"/>
                      </a:endParaRPr>
                    </a:p>
                  </a:txBody>
                  <a:tcPr marL="52558" marR="52558" marT="26279" marB="26279" anchor="ctr"/>
                </a:tc>
                <a:tc>
                  <a:txBody>
                    <a:bodyPr/>
                    <a:lstStyle/>
                    <a:p>
                      <a:pPr algn="ctr"/>
                      <a:r>
                        <a:rPr lang="en-US" sz="1400" dirty="0"/>
                        <a:t>1,355</a:t>
                      </a:r>
                      <a:endParaRPr lang="en-US" sz="1400" dirty="0">
                        <a:latin typeface="+mn-lt"/>
                      </a:endParaRPr>
                    </a:p>
                  </a:txBody>
                  <a:tcPr marL="52558" marR="52558" marT="26279" marB="26279" anchor="ctr"/>
                </a:tc>
                <a:extLst>
                  <a:ext uri="{0D108BD9-81ED-4DB2-BD59-A6C34878D82A}">
                    <a16:rowId xmlns:a16="http://schemas.microsoft.com/office/drawing/2014/main" val="2392933791"/>
                  </a:ext>
                </a:extLst>
              </a:tr>
              <a:tr h="339365">
                <a:tc>
                  <a:txBody>
                    <a:bodyPr/>
                    <a:lstStyle/>
                    <a:p>
                      <a:r>
                        <a:rPr lang="en-US" sz="1400" b="1" dirty="0">
                          <a:solidFill>
                            <a:schemeClr val="bg1"/>
                          </a:solidFill>
                        </a:rPr>
                        <a:t>2</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Electricity saved after implementing the solution</a:t>
                      </a:r>
                      <a:endParaRPr lang="en-US" sz="1400" dirty="0">
                        <a:latin typeface="+mn-lt"/>
                      </a:endParaRPr>
                    </a:p>
                  </a:txBody>
                  <a:tcPr marL="52558" marR="52558" marT="26279" marB="26279" anchor="ctr"/>
                </a:tc>
                <a:tc>
                  <a:txBody>
                    <a:bodyPr/>
                    <a:lstStyle/>
                    <a:p>
                      <a:pPr algn="ctr"/>
                      <a:r>
                        <a:rPr lang="en-US" sz="1400"/>
                        <a:t>kWh/year</a:t>
                      </a:r>
                      <a:endParaRPr lang="en-US" sz="1400">
                        <a:latin typeface="+mn-lt"/>
                      </a:endParaRPr>
                    </a:p>
                  </a:txBody>
                  <a:tcPr marL="52558" marR="52558" marT="26279" marB="26279" anchor="ctr"/>
                </a:tc>
                <a:tc>
                  <a:txBody>
                    <a:bodyPr/>
                    <a:lstStyle/>
                    <a:p>
                      <a:pPr algn="ctr"/>
                      <a:r>
                        <a:rPr lang="en-US" sz="1400"/>
                        <a:t>554,400</a:t>
                      </a:r>
                      <a:endParaRPr lang="en-US" sz="1400">
                        <a:latin typeface="+mn-lt"/>
                      </a:endParaRPr>
                    </a:p>
                  </a:txBody>
                  <a:tcPr marL="52558" marR="52558" marT="26279" marB="26279" anchor="ctr"/>
                </a:tc>
                <a:extLst>
                  <a:ext uri="{0D108BD9-81ED-4DB2-BD59-A6C34878D82A}">
                    <a16:rowId xmlns:a16="http://schemas.microsoft.com/office/drawing/2014/main" val="1758469238"/>
                  </a:ext>
                </a:extLst>
              </a:tr>
              <a:tr h="264673">
                <a:tc>
                  <a:txBody>
                    <a:bodyPr/>
                    <a:lstStyle/>
                    <a:p>
                      <a:r>
                        <a:rPr lang="en-US" sz="1400" b="1" dirty="0">
                          <a:solidFill>
                            <a:schemeClr val="bg1"/>
                          </a:solidFill>
                        </a:rPr>
                        <a:t>3</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Income from energy savings in 1 year</a:t>
                      </a:r>
                      <a:endParaRPr lang="en-US" sz="1400" dirty="0">
                        <a:latin typeface="+mn-lt"/>
                      </a:endParaRPr>
                    </a:p>
                  </a:txBody>
                  <a:tcPr marL="52558" marR="52558" marT="26279" marB="26279" anchor="ctr"/>
                </a:tc>
                <a:tc>
                  <a:txBody>
                    <a:bodyPr/>
                    <a:lstStyle/>
                    <a:p>
                      <a:pPr algn="ctr"/>
                      <a:r>
                        <a:rPr lang="en-US" sz="1400"/>
                        <a:t>Million VND/year</a:t>
                      </a:r>
                      <a:endParaRPr lang="en-US" sz="1400">
                        <a:latin typeface="+mn-lt"/>
                      </a:endParaRPr>
                    </a:p>
                  </a:txBody>
                  <a:tcPr marL="52558" marR="52558" marT="26279" marB="26279" anchor="ctr"/>
                </a:tc>
                <a:tc>
                  <a:txBody>
                    <a:bodyPr/>
                    <a:lstStyle/>
                    <a:p>
                      <a:pPr algn="ctr"/>
                      <a:r>
                        <a:rPr lang="en-US" sz="1400"/>
                        <a:t>751.2</a:t>
                      </a:r>
                      <a:endParaRPr lang="en-US" sz="1400">
                        <a:latin typeface="+mn-lt"/>
                      </a:endParaRPr>
                    </a:p>
                  </a:txBody>
                  <a:tcPr marL="52558" marR="52558" marT="26279" marB="26279" anchor="ctr"/>
                </a:tc>
                <a:extLst>
                  <a:ext uri="{0D108BD9-81ED-4DB2-BD59-A6C34878D82A}">
                    <a16:rowId xmlns:a16="http://schemas.microsoft.com/office/drawing/2014/main" val="2651010809"/>
                  </a:ext>
                </a:extLst>
              </a:tr>
              <a:tr h="450622">
                <a:tc>
                  <a:txBody>
                    <a:bodyPr/>
                    <a:lstStyle/>
                    <a:p>
                      <a:r>
                        <a:rPr lang="en-US" sz="1400" b="1">
                          <a:solidFill>
                            <a:schemeClr val="bg1"/>
                          </a:solidFill>
                        </a:rPr>
                        <a:t>4</a:t>
                      </a:r>
                      <a:endParaRPr lang="en-US" sz="1400" b="1">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Investment rate for ENPOSS FORCE harmonic filter equipment</a:t>
                      </a:r>
                      <a:endParaRPr lang="en-US" sz="1400" dirty="0">
                        <a:latin typeface="+mn-lt"/>
                      </a:endParaRPr>
                    </a:p>
                  </a:txBody>
                  <a:tcPr marL="52558" marR="52558" marT="26279" marB="26279" anchor="ctr"/>
                </a:tc>
                <a:tc>
                  <a:txBody>
                    <a:bodyPr/>
                    <a:lstStyle/>
                    <a:p>
                      <a:pPr algn="ctr"/>
                      <a:r>
                        <a:rPr lang="en-US" sz="1400"/>
                        <a:t>USD/kW</a:t>
                      </a:r>
                      <a:endParaRPr lang="en-US" sz="1400">
                        <a:latin typeface="+mn-lt"/>
                      </a:endParaRPr>
                    </a:p>
                  </a:txBody>
                  <a:tcPr marL="52558" marR="52558" marT="26279" marB="26279" anchor="ctr"/>
                </a:tc>
                <a:tc>
                  <a:txBody>
                    <a:bodyPr/>
                    <a:lstStyle/>
                    <a:p>
                      <a:pPr algn="ctr"/>
                      <a:r>
                        <a:rPr lang="en-US" sz="1400"/>
                        <a:t>45</a:t>
                      </a:r>
                      <a:endParaRPr lang="en-US" sz="1400">
                        <a:latin typeface="+mn-lt"/>
                      </a:endParaRPr>
                    </a:p>
                  </a:txBody>
                  <a:tcPr marL="52558" marR="52558" marT="26279" marB="26279" anchor="ctr"/>
                </a:tc>
                <a:extLst>
                  <a:ext uri="{0D108BD9-81ED-4DB2-BD59-A6C34878D82A}">
                    <a16:rowId xmlns:a16="http://schemas.microsoft.com/office/drawing/2014/main" val="3640342965"/>
                  </a:ext>
                </a:extLst>
              </a:tr>
              <a:tr h="216109">
                <a:tc>
                  <a:txBody>
                    <a:bodyPr/>
                    <a:lstStyle/>
                    <a:p>
                      <a:r>
                        <a:rPr lang="en-US" sz="1400" b="1" dirty="0">
                          <a:solidFill>
                            <a:schemeClr val="bg1"/>
                          </a:solidFill>
                        </a:rPr>
                        <a:t>5</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dirty="0"/>
                        <a:t>Exchange rate</a:t>
                      </a:r>
                      <a:endParaRPr lang="en-US" sz="1400" dirty="0">
                        <a:latin typeface="+mn-lt"/>
                      </a:endParaRPr>
                    </a:p>
                  </a:txBody>
                  <a:tcPr marL="52558" marR="52558" marT="26279" marB="26279" anchor="ctr"/>
                </a:tc>
                <a:tc>
                  <a:txBody>
                    <a:bodyPr/>
                    <a:lstStyle/>
                    <a:p>
                      <a:pPr algn="ctr"/>
                      <a:r>
                        <a:rPr lang="en-US" sz="1400"/>
                        <a:t>VND/USD</a:t>
                      </a:r>
                      <a:endParaRPr lang="en-US" sz="1400">
                        <a:latin typeface="+mn-lt"/>
                      </a:endParaRPr>
                    </a:p>
                  </a:txBody>
                  <a:tcPr marL="52558" marR="52558" marT="26279" marB="26279" anchor="ctr"/>
                </a:tc>
                <a:tc>
                  <a:txBody>
                    <a:bodyPr/>
                    <a:lstStyle/>
                    <a:p>
                      <a:pPr algn="ctr"/>
                      <a:r>
                        <a:rPr lang="en-US" sz="1400"/>
                        <a:t>21,673</a:t>
                      </a:r>
                      <a:endParaRPr lang="en-US" sz="1400">
                        <a:latin typeface="+mn-lt"/>
                      </a:endParaRPr>
                    </a:p>
                  </a:txBody>
                  <a:tcPr marL="52558" marR="52558" marT="26279" marB="26279" anchor="ctr"/>
                </a:tc>
                <a:extLst>
                  <a:ext uri="{0D108BD9-81ED-4DB2-BD59-A6C34878D82A}">
                    <a16:rowId xmlns:a16="http://schemas.microsoft.com/office/drawing/2014/main" val="3705020320"/>
                  </a:ext>
                </a:extLst>
              </a:tr>
              <a:tr h="379659">
                <a:tc>
                  <a:txBody>
                    <a:bodyPr/>
                    <a:lstStyle/>
                    <a:p>
                      <a:r>
                        <a:rPr lang="en-US" sz="1400" b="1" dirty="0">
                          <a:solidFill>
                            <a:schemeClr val="bg1"/>
                          </a:solidFill>
                        </a:rPr>
                        <a:t>6</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Total actual investment cost of the project</a:t>
                      </a:r>
                      <a:endParaRPr lang="en-US" sz="1400">
                        <a:latin typeface="+mn-lt"/>
                      </a:endParaRPr>
                    </a:p>
                  </a:txBody>
                  <a:tcPr marL="52558" marR="52558" marT="26279" marB="26279" anchor="ctr"/>
                </a:tc>
                <a:tc>
                  <a:txBody>
                    <a:bodyPr/>
                    <a:lstStyle/>
                    <a:p>
                      <a:pPr algn="ctr"/>
                      <a:r>
                        <a:rPr lang="en-US" sz="1400"/>
                        <a:t>Million VND</a:t>
                      </a:r>
                      <a:endParaRPr lang="en-US" sz="1400">
                        <a:latin typeface="+mn-lt"/>
                      </a:endParaRPr>
                    </a:p>
                  </a:txBody>
                  <a:tcPr marL="52558" marR="52558" marT="26279" marB="26279" anchor="ctr"/>
                </a:tc>
                <a:tc>
                  <a:txBody>
                    <a:bodyPr/>
                    <a:lstStyle/>
                    <a:p>
                      <a:pPr algn="ctr"/>
                      <a:r>
                        <a:rPr lang="en-US" sz="1400"/>
                        <a:t>1,170</a:t>
                      </a:r>
                      <a:endParaRPr lang="en-US" sz="1400">
                        <a:latin typeface="+mn-lt"/>
                      </a:endParaRPr>
                    </a:p>
                  </a:txBody>
                  <a:tcPr marL="52558" marR="52558" marT="26279" marB="26279" anchor="ctr"/>
                </a:tc>
                <a:extLst>
                  <a:ext uri="{0D108BD9-81ED-4DB2-BD59-A6C34878D82A}">
                    <a16:rowId xmlns:a16="http://schemas.microsoft.com/office/drawing/2014/main" val="2045105632"/>
                  </a:ext>
                </a:extLst>
              </a:tr>
              <a:tr h="216109">
                <a:tc>
                  <a:txBody>
                    <a:bodyPr/>
                    <a:lstStyle/>
                    <a:p>
                      <a:r>
                        <a:rPr lang="en-US" sz="1400" b="1" dirty="0">
                          <a:solidFill>
                            <a:schemeClr val="bg1"/>
                          </a:solidFill>
                        </a:rPr>
                        <a:t>7</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Simple payback period</a:t>
                      </a:r>
                      <a:endParaRPr lang="en-US" sz="1400">
                        <a:latin typeface="+mn-lt"/>
                      </a:endParaRPr>
                    </a:p>
                  </a:txBody>
                  <a:tcPr marL="52558" marR="52558" marT="26279" marB="26279" anchor="ctr"/>
                </a:tc>
                <a:tc>
                  <a:txBody>
                    <a:bodyPr/>
                    <a:lstStyle/>
                    <a:p>
                      <a:pPr algn="ctr"/>
                      <a:r>
                        <a:rPr lang="en-US" sz="1400" dirty="0"/>
                        <a:t>months</a:t>
                      </a:r>
                      <a:endParaRPr lang="en-US" sz="1400" dirty="0">
                        <a:latin typeface="+mn-lt"/>
                      </a:endParaRPr>
                    </a:p>
                  </a:txBody>
                  <a:tcPr marL="52558" marR="52558" marT="26279" marB="26279" anchor="ctr"/>
                </a:tc>
                <a:tc>
                  <a:txBody>
                    <a:bodyPr/>
                    <a:lstStyle/>
                    <a:p>
                      <a:pPr algn="ctr"/>
                      <a:r>
                        <a:rPr lang="en-US" sz="1400"/>
                        <a:t>18.7</a:t>
                      </a:r>
                      <a:endParaRPr lang="en-US" sz="1400">
                        <a:latin typeface="+mn-lt"/>
                      </a:endParaRPr>
                    </a:p>
                  </a:txBody>
                  <a:tcPr marL="52558" marR="52558" marT="26279" marB="26279" anchor="ctr"/>
                </a:tc>
                <a:extLst>
                  <a:ext uri="{0D108BD9-81ED-4DB2-BD59-A6C34878D82A}">
                    <a16:rowId xmlns:a16="http://schemas.microsoft.com/office/drawing/2014/main" val="3481480916"/>
                  </a:ext>
                </a:extLst>
              </a:tr>
              <a:tr h="216109">
                <a:tc>
                  <a:txBody>
                    <a:bodyPr/>
                    <a:lstStyle/>
                    <a:p>
                      <a:r>
                        <a:rPr lang="en-US" sz="1400" b="1" dirty="0">
                          <a:solidFill>
                            <a:schemeClr val="bg1"/>
                          </a:solidFill>
                        </a:rPr>
                        <a:t>8</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Discount rate</a:t>
                      </a:r>
                      <a:endParaRPr lang="en-US" sz="1400">
                        <a:latin typeface="+mn-lt"/>
                      </a:endParaRPr>
                    </a:p>
                  </a:txBody>
                  <a:tcPr marL="52558" marR="52558" marT="26279" marB="26279" anchor="ctr"/>
                </a:tc>
                <a:tc>
                  <a:txBody>
                    <a:bodyPr/>
                    <a:lstStyle/>
                    <a:p>
                      <a:pPr algn="ctr"/>
                      <a:r>
                        <a:rPr lang="en-US" sz="1400"/>
                        <a:t>%</a:t>
                      </a:r>
                      <a:endParaRPr lang="en-US" sz="1400">
                        <a:latin typeface="+mn-lt"/>
                      </a:endParaRPr>
                    </a:p>
                  </a:txBody>
                  <a:tcPr marL="52558" marR="52558" marT="26279" marB="26279" anchor="ctr"/>
                </a:tc>
                <a:tc>
                  <a:txBody>
                    <a:bodyPr/>
                    <a:lstStyle/>
                    <a:p>
                      <a:pPr algn="ctr"/>
                      <a:r>
                        <a:rPr lang="en-US" sz="1400"/>
                        <a:t>10</a:t>
                      </a:r>
                      <a:endParaRPr lang="en-US" sz="1400">
                        <a:latin typeface="+mn-lt"/>
                      </a:endParaRPr>
                    </a:p>
                  </a:txBody>
                  <a:tcPr marL="52558" marR="52558" marT="26279" marB="26279" anchor="ctr"/>
                </a:tc>
                <a:extLst>
                  <a:ext uri="{0D108BD9-81ED-4DB2-BD59-A6C34878D82A}">
                    <a16:rowId xmlns:a16="http://schemas.microsoft.com/office/drawing/2014/main" val="3088202375"/>
                  </a:ext>
                </a:extLst>
              </a:tr>
              <a:tr h="216109">
                <a:tc>
                  <a:txBody>
                    <a:bodyPr/>
                    <a:lstStyle/>
                    <a:p>
                      <a:r>
                        <a:rPr lang="en-US" sz="1400" b="1" dirty="0">
                          <a:solidFill>
                            <a:schemeClr val="bg1"/>
                          </a:solidFill>
                        </a:rPr>
                        <a:t>9</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Project lifetime</a:t>
                      </a:r>
                      <a:endParaRPr lang="en-US" sz="1400">
                        <a:latin typeface="+mn-lt"/>
                      </a:endParaRPr>
                    </a:p>
                  </a:txBody>
                  <a:tcPr marL="52558" marR="52558" marT="26279" marB="26279" anchor="ctr"/>
                </a:tc>
                <a:tc>
                  <a:txBody>
                    <a:bodyPr/>
                    <a:lstStyle/>
                    <a:p>
                      <a:pPr algn="ctr"/>
                      <a:r>
                        <a:rPr lang="en-US" sz="1400"/>
                        <a:t>years</a:t>
                      </a:r>
                      <a:endParaRPr lang="en-US" sz="1400">
                        <a:latin typeface="+mn-lt"/>
                      </a:endParaRPr>
                    </a:p>
                  </a:txBody>
                  <a:tcPr marL="52558" marR="52558" marT="26279" marB="26279" anchor="ctr"/>
                </a:tc>
                <a:tc>
                  <a:txBody>
                    <a:bodyPr/>
                    <a:lstStyle/>
                    <a:p>
                      <a:pPr algn="ctr"/>
                      <a:r>
                        <a:rPr lang="en-US" sz="1400"/>
                        <a:t>5</a:t>
                      </a:r>
                      <a:endParaRPr lang="en-US" sz="1400">
                        <a:latin typeface="+mn-lt"/>
                      </a:endParaRPr>
                    </a:p>
                  </a:txBody>
                  <a:tcPr marL="52558" marR="52558" marT="26279" marB="26279" anchor="ctr"/>
                </a:tc>
                <a:extLst>
                  <a:ext uri="{0D108BD9-81ED-4DB2-BD59-A6C34878D82A}">
                    <a16:rowId xmlns:a16="http://schemas.microsoft.com/office/drawing/2014/main" val="1746768052"/>
                  </a:ext>
                </a:extLst>
              </a:tr>
              <a:tr h="379659">
                <a:tc>
                  <a:txBody>
                    <a:bodyPr/>
                    <a:lstStyle/>
                    <a:p>
                      <a:r>
                        <a:rPr lang="en-US" sz="1400" b="1" dirty="0">
                          <a:solidFill>
                            <a:schemeClr val="bg1"/>
                          </a:solidFill>
                        </a:rPr>
                        <a:t>10</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Net profit of the project (NPV)</a:t>
                      </a:r>
                      <a:endParaRPr lang="en-US" sz="1400">
                        <a:latin typeface="+mn-lt"/>
                      </a:endParaRPr>
                    </a:p>
                  </a:txBody>
                  <a:tcPr marL="52558" marR="52558" marT="26279" marB="26279" anchor="ctr"/>
                </a:tc>
                <a:tc>
                  <a:txBody>
                    <a:bodyPr/>
                    <a:lstStyle/>
                    <a:p>
                      <a:pPr algn="ctr"/>
                      <a:r>
                        <a:rPr lang="en-US" sz="1400" dirty="0"/>
                        <a:t>Million VND</a:t>
                      </a:r>
                      <a:endParaRPr lang="en-US" sz="1400" dirty="0">
                        <a:latin typeface="+mn-lt"/>
                      </a:endParaRPr>
                    </a:p>
                  </a:txBody>
                  <a:tcPr marL="52558" marR="52558" marT="26279" marB="26279" anchor="ctr"/>
                </a:tc>
                <a:tc>
                  <a:txBody>
                    <a:bodyPr/>
                    <a:lstStyle/>
                    <a:p>
                      <a:pPr algn="ctr"/>
                      <a:r>
                        <a:rPr lang="en-US" sz="1400"/>
                        <a:t>1,947.6</a:t>
                      </a:r>
                      <a:endParaRPr lang="en-US" sz="1400">
                        <a:latin typeface="+mn-lt"/>
                      </a:endParaRPr>
                    </a:p>
                  </a:txBody>
                  <a:tcPr marL="52558" marR="52558" marT="26279" marB="26279" anchor="ctr"/>
                </a:tc>
                <a:extLst>
                  <a:ext uri="{0D108BD9-81ED-4DB2-BD59-A6C34878D82A}">
                    <a16:rowId xmlns:a16="http://schemas.microsoft.com/office/drawing/2014/main" val="2965851986"/>
                  </a:ext>
                </a:extLst>
              </a:tr>
              <a:tr h="379659">
                <a:tc>
                  <a:txBody>
                    <a:bodyPr/>
                    <a:lstStyle/>
                    <a:p>
                      <a:r>
                        <a:rPr lang="en-US" sz="1400" b="1" dirty="0">
                          <a:solidFill>
                            <a:schemeClr val="bg1"/>
                          </a:solidFill>
                        </a:rPr>
                        <a:t>11</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Internal rate of return (IRR)</a:t>
                      </a:r>
                      <a:endParaRPr lang="en-US" sz="1400">
                        <a:latin typeface="+mn-lt"/>
                      </a:endParaRPr>
                    </a:p>
                  </a:txBody>
                  <a:tcPr marL="52558" marR="52558" marT="26279" marB="26279" anchor="ctr"/>
                </a:tc>
                <a:tc>
                  <a:txBody>
                    <a:bodyPr/>
                    <a:lstStyle/>
                    <a:p>
                      <a:pPr algn="ctr"/>
                      <a:r>
                        <a:rPr lang="en-US" sz="1400"/>
                        <a:t>%</a:t>
                      </a:r>
                      <a:endParaRPr lang="en-US" sz="1400">
                        <a:latin typeface="+mn-lt"/>
                      </a:endParaRPr>
                    </a:p>
                  </a:txBody>
                  <a:tcPr marL="52558" marR="52558" marT="26279" marB="26279" anchor="ctr"/>
                </a:tc>
                <a:tc>
                  <a:txBody>
                    <a:bodyPr/>
                    <a:lstStyle/>
                    <a:p>
                      <a:pPr algn="ctr"/>
                      <a:r>
                        <a:rPr lang="en-US" sz="1400" dirty="0"/>
                        <a:t>62%</a:t>
                      </a:r>
                      <a:endParaRPr lang="en-US" sz="1400" dirty="0">
                        <a:latin typeface="+mn-lt"/>
                      </a:endParaRPr>
                    </a:p>
                  </a:txBody>
                  <a:tcPr marL="52558" marR="52558" marT="26279" marB="26279" anchor="ctr"/>
                </a:tc>
                <a:extLst>
                  <a:ext uri="{0D108BD9-81ED-4DB2-BD59-A6C34878D82A}">
                    <a16:rowId xmlns:a16="http://schemas.microsoft.com/office/drawing/2014/main" val="2744829392"/>
                  </a:ext>
                </a:extLst>
              </a:tr>
              <a:tr h="379659">
                <a:tc>
                  <a:txBody>
                    <a:bodyPr/>
                    <a:lstStyle/>
                    <a:p>
                      <a:r>
                        <a:rPr lang="en-US" sz="1400" b="1" dirty="0">
                          <a:solidFill>
                            <a:schemeClr val="bg1"/>
                          </a:solidFill>
                        </a:rPr>
                        <a:t>12</a:t>
                      </a:r>
                      <a:endParaRPr lang="en-US" sz="1400" b="1" dirty="0">
                        <a:solidFill>
                          <a:schemeClr val="bg1"/>
                        </a:solidFill>
                        <a:latin typeface="+mn-lt"/>
                      </a:endParaRPr>
                    </a:p>
                  </a:txBody>
                  <a:tcPr marL="52558" marR="52558" marT="26279" marB="26279" anchor="ctr">
                    <a:solidFill>
                      <a:schemeClr val="accent1">
                        <a:lumMod val="75000"/>
                      </a:schemeClr>
                    </a:solidFill>
                  </a:tcPr>
                </a:tc>
                <a:tc>
                  <a:txBody>
                    <a:bodyPr/>
                    <a:lstStyle/>
                    <a:p>
                      <a:r>
                        <a:rPr lang="en-US" sz="1400"/>
                        <a:t>Project investment payback period</a:t>
                      </a:r>
                      <a:endParaRPr lang="en-US" sz="1400">
                        <a:latin typeface="+mn-lt"/>
                      </a:endParaRPr>
                    </a:p>
                  </a:txBody>
                  <a:tcPr marL="52558" marR="52558" marT="26279" marB="26279" anchor="ctr"/>
                </a:tc>
                <a:tc>
                  <a:txBody>
                    <a:bodyPr/>
                    <a:lstStyle/>
                    <a:p>
                      <a:pPr algn="ctr"/>
                      <a:r>
                        <a:rPr lang="en-US" sz="1400"/>
                        <a:t>months</a:t>
                      </a:r>
                      <a:endParaRPr lang="en-US" sz="1400">
                        <a:latin typeface="+mn-lt"/>
                      </a:endParaRPr>
                    </a:p>
                  </a:txBody>
                  <a:tcPr marL="52558" marR="52558" marT="26279" marB="26279" anchor="ctr"/>
                </a:tc>
                <a:tc>
                  <a:txBody>
                    <a:bodyPr/>
                    <a:lstStyle/>
                    <a:p>
                      <a:pPr algn="ctr"/>
                      <a:r>
                        <a:rPr lang="en-US" sz="1400" dirty="0"/>
                        <a:t>21.0</a:t>
                      </a:r>
                      <a:endParaRPr lang="en-US" sz="1400" dirty="0">
                        <a:latin typeface="+mn-lt"/>
                      </a:endParaRPr>
                    </a:p>
                  </a:txBody>
                  <a:tcPr marL="52558" marR="52558" marT="26279" marB="26279" anchor="ctr"/>
                </a:tc>
                <a:extLst>
                  <a:ext uri="{0D108BD9-81ED-4DB2-BD59-A6C34878D82A}">
                    <a16:rowId xmlns:a16="http://schemas.microsoft.com/office/drawing/2014/main" val="4117726555"/>
                  </a:ext>
                </a:extLst>
              </a:tr>
            </a:tbl>
          </a:graphicData>
        </a:graphic>
      </p:graphicFrame>
      <p:sp>
        <p:nvSpPr>
          <p:cNvPr id="9" name="TextBox 8">
            <a:extLst>
              <a:ext uri="{FF2B5EF4-FFF2-40B4-BE49-F238E27FC236}">
                <a16:creationId xmlns:a16="http://schemas.microsoft.com/office/drawing/2014/main" id="{29984654-277A-4D9B-8E53-221497FA8EC2}"/>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7900124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260" descr="C:\Users\Vaio-PC\Desktop\Ảnh GP xi măng Hạ long\Untitled.png">
            <a:extLst>
              <a:ext uri="{FF2B5EF4-FFF2-40B4-BE49-F238E27FC236}">
                <a16:creationId xmlns:a16="http://schemas.microsoft.com/office/drawing/2014/main" id="{E059794F-CFBE-43B8-A832-569049C819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844" y="1604392"/>
            <a:ext cx="8952310" cy="4091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CC0EE90E-B156-4EEF-B1A6-33DFB5EE237A}"/>
              </a:ext>
            </a:extLst>
          </p:cNvPr>
          <p:cNvSpPr>
            <a:spLocks noGrp="1"/>
          </p:cNvSpPr>
          <p:nvPr>
            <p:ph type="title"/>
          </p:nvPr>
        </p:nvSpPr>
        <p:spPr>
          <a:xfrm>
            <a:off x="609599" y="876692"/>
            <a:ext cx="10972800" cy="259325"/>
          </a:xfrm>
        </p:spPr>
        <p:txBody>
          <a:bodyPr>
            <a:noAutofit/>
          </a:bodyPr>
          <a:lstStyle/>
          <a:p>
            <a:pPr>
              <a:tabLst>
                <a:tab pos="6973888" algn="l"/>
              </a:tabLst>
            </a:pPr>
            <a:r>
              <a:rPr lang="en-US" sz="2400" dirty="0">
                <a:solidFill>
                  <a:schemeClr val="accent4">
                    <a:lumMod val="50000"/>
                  </a:schemeClr>
                </a:solidFill>
                <a:latin typeface="+mj-lt"/>
              </a:rPr>
              <a:t>4. </a:t>
            </a:r>
            <a:r>
              <a:rPr lang="en-US" sz="2400" b="1" dirty="0">
                <a:solidFill>
                  <a:schemeClr val="accent4">
                    <a:lumMod val="50000"/>
                  </a:schemeClr>
                </a:solidFill>
              </a:rPr>
              <a:t>Utilizing the waste heat from the clinker kiln flue gas and the exhaust air from the clinker cooling process to generate electricity</a:t>
            </a:r>
            <a:br>
              <a:rPr lang="en-US" sz="2400" b="1" dirty="0">
                <a:solidFill>
                  <a:schemeClr val="accent4">
                    <a:lumMod val="50000"/>
                  </a:schemeClr>
                </a:solidFill>
              </a:rPr>
            </a:br>
            <a:endParaRPr lang="en-US" sz="2400" dirty="0">
              <a:solidFill>
                <a:schemeClr val="accent4">
                  <a:lumMod val="50000"/>
                </a:schemeClr>
              </a:solidFill>
              <a:latin typeface="+mj-lt"/>
            </a:endParaRPr>
          </a:p>
        </p:txBody>
      </p:sp>
      <p:sp>
        <p:nvSpPr>
          <p:cNvPr id="13" name="Hình chữ nhật 3">
            <a:extLst>
              <a:ext uri="{FF2B5EF4-FFF2-40B4-BE49-F238E27FC236}">
                <a16:creationId xmlns:a16="http://schemas.microsoft.com/office/drawing/2014/main" id="{FDB75B79-62C6-4F63-B063-525D10DFF594}"/>
              </a:ext>
            </a:extLst>
          </p:cNvPr>
          <p:cNvSpPr/>
          <p:nvPr/>
        </p:nvSpPr>
        <p:spPr>
          <a:xfrm>
            <a:off x="3905312" y="6164697"/>
            <a:ext cx="4801959" cy="338554"/>
          </a:xfrm>
          <a:prstGeom prst="rect">
            <a:avLst/>
          </a:prstGeom>
        </p:spPr>
        <p:txBody>
          <a:bodyPr wrap="square">
            <a:spAutoFit/>
          </a:bodyPr>
          <a:lstStyle/>
          <a:p>
            <a:r>
              <a:rPr lang="en-US" sz="1600" i="1" dirty="0">
                <a:cs typeface="Arial" panose="020B0604020202020204" pitchFamily="34" charset="0"/>
              </a:rPr>
              <a:t>Principle diagram of the clinker production system</a:t>
            </a:r>
          </a:p>
        </p:txBody>
      </p:sp>
      <p:sp>
        <p:nvSpPr>
          <p:cNvPr id="5" name="TextBox 4">
            <a:extLst>
              <a:ext uri="{FF2B5EF4-FFF2-40B4-BE49-F238E27FC236}">
                <a16:creationId xmlns:a16="http://schemas.microsoft.com/office/drawing/2014/main" id="{C0A2A194-FBED-48D0-880E-95B97D75039C}"/>
              </a:ext>
            </a:extLst>
          </p:cNvPr>
          <p:cNvSpPr txBox="1"/>
          <p:nvPr/>
        </p:nvSpPr>
        <p:spPr>
          <a:xfrm>
            <a:off x="534183" y="1235060"/>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a. Current situation</a:t>
            </a:r>
          </a:p>
        </p:txBody>
      </p:sp>
    </p:spTree>
    <p:extLst>
      <p:ext uri="{BB962C8B-B14F-4D97-AF65-F5344CB8AC3E}">
        <p14:creationId xmlns:p14="http://schemas.microsoft.com/office/powerpoint/2010/main" val="3293560137"/>
      </p:ext>
    </p:extLst>
  </p:cSld>
  <p:clrMapOvr>
    <a:masterClrMapping/>
  </p:clrMapOvr>
</p:sld>
</file>

<file path=ppt/slides/slide3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4" name="Ảnh 12">
            <a:extLst>
              <a:ext uri="{FF2B5EF4-FFF2-40B4-BE49-F238E27FC236}">
                <a16:creationId xmlns:a16="http://schemas.microsoft.com/office/drawing/2014/main" id="{1B462C43-5B35-4443-9B50-B076CF225920}"/>
              </a:ext>
            </a:extLst>
          </p:cNvPr>
          <p:cNvPicPr/>
          <p:nvPr/>
        </p:nvPicPr>
        <p:blipFill rotWithShape="1">
          <a:blip r:embed="rId2"/>
          <a:srcRect b="92" l="35" r="128" t="139"/>
          <a:stretch/>
        </p:blipFill>
        <p:spPr bwMode="auto">
          <a:xfrm>
            <a:off x="5702710" y="1965967"/>
            <a:ext cx="5562600" cy="4343400"/>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108155" y="2301632"/>
            <a:ext cx="5146233" cy="3127010"/>
          </a:xfrm>
          <a:prstGeom prst="rect">
            <a:avLst/>
          </a:prstGeom>
        </p:spPr>
        <p:txBody>
          <a:bodyPr wrap="square">
            <a:spAutoFit/>
          </a:bodyPr>
          <a:lstStyle/>
          <a:p>
            <a:pPr algn="just" indent="-342900" marL="800100">
              <a:lnSpc>
                <a:spcPct val="130000"/>
              </a:lnSpc>
              <a:spcBef>
                <a:spcPts val="300"/>
              </a:spcBef>
              <a:spcAft>
                <a:spcPts val="300"/>
              </a:spcAft>
              <a:buFont charset="0" panose="020B0604020202020204" pitchFamily="34" typeface="Arial"/>
              <a:buChar char="•"/>
            </a:pPr>
            <a:r>
              <a:rPr lang="en-US">
                <a:ea charset="0" panose="020F0502020204030204" pitchFamily="34" typeface="Calibri"/>
              </a:rPr>
              <a:t>The installed capacity of the power generation system is 7.5 MW, with a load factor of 85%. The average generation capacity will be 6.4 MW.</a:t>
            </a:r>
          </a:p>
          <a:p>
            <a:pPr algn="just" indent="-342900" marL="800100">
              <a:lnSpc>
                <a:spcPct val="130000"/>
              </a:lnSpc>
              <a:spcBef>
                <a:spcPts val="300"/>
              </a:spcBef>
              <a:spcAft>
                <a:spcPts val="300"/>
              </a:spcAft>
              <a:buFont charset="0" panose="020B0604020202020204" pitchFamily="34" typeface="Arial"/>
              <a:buChar char="•"/>
            </a:pPr>
            <a:r>
              <a:rPr lang="en-US">
                <a:ea charset="0" panose="020F0502020204030204" pitchFamily="34" typeface="Calibri"/>
              </a:rPr>
              <a:t>The estimated investment cost is approximately 2.5 million USD per 1 MW of installed capacity.</a:t>
            </a:r>
          </a:p>
          <a:p>
            <a:pPr algn="just" indent="-342900" marL="800100">
              <a:lnSpc>
                <a:spcPct val="130000"/>
              </a:lnSpc>
              <a:spcBef>
                <a:spcPts val="300"/>
              </a:spcBef>
              <a:spcAft>
                <a:spcPts val="300"/>
              </a:spcAft>
              <a:buFont charset="0" panose="020B0604020202020204" pitchFamily="34" typeface="Arial"/>
              <a:buChar char="•"/>
            </a:pPr>
            <a:endParaRPr dirty="0" lang="en-US">
              <a:ea charset="0" panose="020F0502020204030204" pitchFamily="34" typeface="Calibri"/>
            </a:endParaRPr>
          </a:p>
        </p:txBody>
      </p:sp>
      <p:sp>
        <p:nvSpPr>
          <p:cNvPr id="2" name="Title 1">
            <a:extLst>
              <a:ext uri="{FF2B5EF4-FFF2-40B4-BE49-F238E27FC236}">
                <a16:creationId xmlns:a16="http://schemas.microsoft.com/office/drawing/2014/main" id="{1A40CEC3-685A-7408-C7B9-6E191B3B2852}"/>
              </a:ext>
            </a:extLst>
          </p:cNvPr>
          <p:cNvSpPr>
            <a:spLocks noGrp="1"/>
          </p:cNvSpPr>
          <p:nvPr>
            <p:ph type="title"/>
          </p:nvPr>
        </p:nvSpPr>
        <p:spPr>
          <a:xfrm>
            <a:off x="609600" y="641350"/>
            <a:ext cx="10972800" cy="495300"/>
          </a:xfrm>
        </p:spPr>
        <p:txBody>
          <a:bodyPr>
            <a:noAutofit/>
          </a:bodyPr>
          <a:lstStyle/>
          <a:p>
            <a:pPr>
              <a:tabLst>
                <a:tab algn="l" pos="6973888"/>
              </a:tabLst>
            </a:pPr>
            <a:r>
              <a:rPr dirty="0" lang="en-US" sz="2000">
                <a:solidFill>
                  <a:schemeClr val="accent1">
                    <a:lumMod val="50000"/>
                  </a:schemeClr>
                </a:solidFill>
                <a:latin typeface="+mj-lt"/>
              </a:rPr>
              <a:t>4. Utilizing the waste heat from the clinker kiln flue gas and the exhaust air from the clinker cooling process to generate </a:t>
            </a:r>
            <a:r>
              <a:rPr dirty="0" err="1" lang="en-US" sz="2000">
                <a:solidFill>
                  <a:schemeClr val="accent1">
                    <a:lumMod val="50000"/>
                  </a:schemeClr>
                </a:solidFill>
                <a:latin typeface="+mj-lt"/>
              </a:rPr>
              <a:t>el</a:t>
            </a:r>
            <a:endParaRPr dirty="0" lang="en-US" sz="2000">
              <a:solidFill>
                <a:schemeClr val="accent1">
                  <a:lumMod val="50000"/>
                </a:schemeClr>
              </a:solidFill>
              <a:latin typeface="+mj-lt"/>
            </a:endParaRPr>
          </a:p>
        </p:txBody>
      </p:sp>
      <p:sp>
        <p:nvSpPr>
          <p:cNvPr id="5" name="TextBox 4">
            <a:extLst>
              <a:ext uri="{FF2B5EF4-FFF2-40B4-BE49-F238E27FC236}">
                <a16:creationId xmlns:a16="http://schemas.microsoft.com/office/drawing/2014/main" id="{8DE78F78-3BF6-4C99-8A40-91CEB4F74349}"/>
              </a:ext>
            </a:extLst>
          </p:cNvPr>
          <p:cNvSpPr txBox="1"/>
          <p:nvPr/>
        </p:nvSpPr>
        <p:spPr>
          <a:xfrm>
            <a:off x="458769" y="1303954"/>
            <a:ext cx="3644210" cy="369332"/>
          </a:xfrm>
          <a:prstGeom prst="rect">
            <a:avLst/>
          </a:prstGeom>
          <a:noFill/>
        </p:spPr>
        <p:txBody>
          <a:bodyPr rtlCol="0" wrap="square">
            <a:spAutoFit/>
          </a:bodyPr>
          <a:lstStyle/>
          <a:p>
            <a:pPr algn="just" defTabSz="914400" eaLnBrk="1" fontAlgn="auto" hangingPunct="1" latinLnBrk="0" lvl="0" marR="0" rtl="0">
              <a:lnSpc>
                <a:spcPct val="100000"/>
              </a:lnSpc>
              <a:spcBef>
                <a:spcPts val="0"/>
              </a:spcBef>
              <a:spcAft>
                <a:spcPts val="0"/>
              </a:spcAft>
              <a:buClr>
                <a:srgbClr val="000000"/>
              </a:buClr>
              <a:buSzTx/>
              <a:tabLst/>
              <a:defRPr/>
            </a:pPr>
            <a:r>
              <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b. Describe </a:t>
            </a:r>
            <a:r>
              <a:rPr b="1" dirty="0" kern="0" lang="en-US">
                <a:solidFill>
                  <a:schemeClr val="accent5">
                    <a:lumMod val="50000"/>
                  </a:schemeClr>
                </a:solidFill>
                <a:latin typeface="Arial"/>
                <a:cs charset="0" panose="020B0604020202020204" pitchFamily="34" typeface="Arial"/>
                <a:sym typeface="Arial"/>
              </a:rPr>
              <a:t>m</a:t>
            </a:r>
            <a:r>
              <a:rPr b="1" baseline="0" cap="none" dirty="0" err="1"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easures</a:t>
            </a:r>
            <a:endPar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endParaRPr>
          </a:p>
        </p:txBody>
      </p:sp>
    </p:spTree>
    <p:extLst>
      <p:ext uri="{BB962C8B-B14F-4D97-AF65-F5344CB8AC3E}">
        <p14:creationId xmlns:p14="http://schemas.microsoft.com/office/powerpoint/2010/main" val="3899820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a:xfrm>
            <a:off x="609600" y="2494589"/>
            <a:ext cx="10972800" cy="1868821"/>
          </a:xfrm>
        </p:spPr>
        <p:txBody>
          <a:bodyPr>
            <a:noAutofit/>
          </a:bodyPr>
          <a:lstStyle/>
          <a:p>
            <a:r>
              <a:rPr lang="en-US" sz="4000" dirty="0">
                <a:solidFill>
                  <a:schemeClr val="accent1">
                    <a:lumMod val="50000"/>
                  </a:schemeClr>
                </a:solidFill>
              </a:rPr>
              <a:t>I. INFORMATION ABOUT EE OPPORTUNITIES FOR THE CEMENT INDUSTRY</a:t>
            </a:r>
            <a:endParaRPr lang="vi-VN" sz="400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5586368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4">
            <a:extLst>
              <a:ext uri="{FF2B5EF4-FFF2-40B4-BE49-F238E27FC236}">
                <a16:creationId xmlns:a16="http://schemas.microsoft.com/office/drawing/2014/main" id="{66EE2533-A5B3-4D0E-AEE9-3B7AD247B1F1}"/>
              </a:ext>
            </a:extLst>
          </p:cNvPr>
          <p:cNvSpPr/>
          <p:nvPr/>
        </p:nvSpPr>
        <p:spPr>
          <a:xfrm>
            <a:off x="609599" y="2301632"/>
            <a:ext cx="10540181" cy="646331"/>
          </a:xfrm>
          <a:prstGeom prst="rect">
            <a:avLst/>
          </a:prstGeom>
        </p:spPr>
        <p:txBody>
          <a:bodyPr wrap="square">
            <a:spAutoFit/>
          </a:bodyPr>
          <a:lstStyle/>
          <a:p>
            <a:pPr algn="ctr"/>
            <a:r>
              <a:rPr lang="en-US" b="1" dirty="0"/>
              <a:t>Summary of key economic and technical indicators for the power plant system for various clinker kiln capacities</a:t>
            </a:r>
          </a:p>
        </p:txBody>
      </p:sp>
      <p:graphicFrame>
        <p:nvGraphicFramePr>
          <p:cNvPr id="10" name="Bảng 8">
            <a:extLst>
              <a:ext uri="{FF2B5EF4-FFF2-40B4-BE49-F238E27FC236}">
                <a16:creationId xmlns:a16="http://schemas.microsoft.com/office/drawing/2014/main" id="{205922E7-A037-416A-A5AE-4236F289D71B}"/>
              </a:ext>
            </a:extLst>
          </p:cNvPr>
          <p:cNvGraphicFramePr>
            <a:graphicFrameLocks noGrp="1"/>
          </p:cNvGraphicFramePr>
          <p:nvPr/>
        </p:nvGraphicFramePr>
        <p:xfrm>
          <a:off x="1261880" y="2985293"/>
          <a:ext cx="9668238" cy="2513267"/>
        </p:xfrm>
        <a:graphic>
          <a:graphicData uri="http://schemas.openxmlformats.org/drawingml/2006/table">
            <a:tbl>
              <a:tblPr firstRow="1" firstCol="1" bandRow="1">
                <a:tableStyleId>{5C22544A-7EE6-4342-B048-85BDC9FD1C3A}</a:tableStyleId>
              </a:tblPr>
              <a:tblGrid>
                <a:gridCol w="1319073">
                  <a:extLst>
                    <a:ext uri="{9D8B030D-6E8A-4147-A177-3AD203B41FA5}">
                      <a16:colId xmlns:a16="http://schemas.microsoft.com/office/drawing/2014/main" val="20000"/>
                    </a:ext>
                  </a:extLst>
                </a:gridCol>
                <a:gridCol w="3044945">
                  <a:extLst>
                    <a:ext uri="{9D8B030D-6E8A-4147-A177-3AD203B41FA5}">
                      <a16:colId xmlns:a16="http://schemas.microsoft.com/office/drawing/2014/main" val="20001"/>
                    </a:ext>
                  </a:extLst>
                </a:gridCol>
                <a:gridCol w="1345137">
                  <a:extLst>
                    <a:ext uri="{9D8B030D-6E8A-4147-A177-3AD203B41FA5}">
                      <a16:colId xmlns:a16="http://schemas.microsoft.com/office/drawing/2014/main" val="20002"/>
                    </a:ext>
                  </a:extLst>
                </a:gridCol>
                <a:gridCol w="1319073">
                  <a:extLst>
                    <a:ext uri="{9D8B030D-6E8A-4147-A177-3AD203B41FA5}">
                      <a16:colId xmlns:a16="http://schemas.microsoft.com/office/drawing/2014/main" val="20003"/>
                    </a:ext>
                  </a:extLst>
                </a:gridCol>
                <a:gridCol w="1320005">
                  <a:extLst>
                    <a:ext uri="{9D8B030D-6E8A-4147-A177-3AD203B41FA5}">
                      <a16:colId xmlns:a16="http://schemas.microsoft.com/office/drawing/2014/main" val="20004"/>
                    </a:ext>
                  </a:extLst>
                </a:gridCol>
                <a:gridCol w="1320005">
                  <a:extLst>
                    <a:ext uri="{9D8B030D-6E8A-4147-A177-3AD203B41FA5}">
                      <a16:colId xmlns:a16="http://schemas.microsoft.com/office/drawing/2014/main" val="20005"/>
                    </a:ext>
                  </a:extLst>
                </a:gridCol>
              </a:tblGrid>
              <a:tr h="628978">
                <a:tc rowSpan="2">
                  <a:txBody>
                    <a:bodyPr/>
                    <a:lstStyle/>
                    <a:p>
                      <a:pPr algn="ctr">
                        <a:lnSpc>
                          <a:spcPct val="130000"/>
                        </a:lnSpc>
                        <a:spcBef>
                          <a:spcPts val="300"/>
                        </a:spcBef>
                        <a:spcAft>
                          <a:spcPts val="300"/>
                        </a:spcAft>
                      </a:pPr>
                      <a:r>
                        <a:rPr lang="en-US" sz="1300" dirty="0">
                          <a:effectLst/>
                          <a:latin typeface="+mn-lt"/>
                          <a:cs typeface="Arial" panose="020B0604020202020204" pitchFamily="34" charset="0"/>
                        </a:rPr>
                        <a:t>NO</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rowSpan="2">
                  <a:txBody>
                    <a:bodyPr/>
                    <a:lstStyle/>
                    <a:p>
                      <a:pPr marR="0" algn="ctr" rtl="0">
                        <a:lnSpc>
                          <a:spcPct val="130000"/>
                        </a:lnSpc>
                        <a:spcBef>
                          <a:spcPts val="300"/>
                        </a:spcBef>
                        <a:spcAft>
                          <a:spcPts val="300"/>
                        </a:spcAft>
                        <a:buClr>
                          <a:srgbClr val="000000"/>
                        </a:buClr>
                        <a:buFont typeface="Arial"/>
                      </a:pPr>
                      <a:r>
                        <a:rPr lang="en-US" sz="1300" b="1" i="0" u="none" strike="noStrike" cap="none" dirty="0">
                          <a:solidFill>
                            <a:schemeClr val="lt1"/>
                          </a:solidFill>
                          <a:effectLst/>
                          <a:latin typeface="+mn-lt"/>
                          <a:ea typeface="+mn-ea"/>
                          <a:cs typeface="Arial" panose="020B0604020202020204" pitchFamily="34" charset="0"/>
                          <a:sym typeface="Arial"/>
                        </a:rPr>
                        <a:t>Economic and Technical Specifications of the Power Plant</a:t>
                      </a:r>
                    </a:p>
                  </a:txBody>
                  <a:tcPr marL="68580" marR="68580" marT="0" marB="0" anchor="ctr"/>
                </a:tc>
                <a:tc rowSpan="2">
                  <a:txBody>
                    <a:bodyPr/>
                    <a:lstStyle/>
                    <a:p>
                      <a:pPr algn="ctr">
                        <a:lnSpc>
                          <a:spcPct val="130000"/>
                        </a:lnSpc>
                        <a:spcBef>
                          <a:spcPts val="300"/>
                        </a:spcBef>
                        <a:spcAft>
                          <a:spcPts val="300"/>
                        </a:spcAft>
                      </a:pPr>
                      <a:r>
                        <a:rPr lang="en-US" sz="1300" dirty="0">
                          <a:effectLst/>
                          <a:latin typeface="+mn-lt"/>
                          <a:cs typeface="Arial" panose="020B0604020202020204" pitchFamily="34" charset="0"/>
                        </a:rPr>
                        <a:t>Unit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gridSpan="3">
                  <a:txBody>
                    <a:bodyPr/>
                    <a:lstStyle/>
                    <a:p>
                      <a:pPr algn="ctr">
                        <a:lnSpc>
                          <a:spcPct val="130000"/>
                        </a:lnSpc>
                        <a:spcBef>
                          <a:spcPts val="300"/>
                        </a:spcBef>
                        <a:spcAft>
                          <a:spcPts val="300"/>
                        </a:spcAft>
                      </a:pPr>
                      <a:r>
                        <a:rPr lang="en-US" sz="1300" b="1" i="0" u="none" strike="noStrike" cap="none" dirty="0">
                          <a:solidFill>
                            <a:schemeClr val="lt1"/>
                          </a:solidFill>
                          <a:effectLst/>
                          <a:latin typeface="+mn-lt"/>
                          <a:ea typeface="+mn-ea"/>
                          <a:cs typeface="Arial" panose="020B0604020202020204" pitchFamily="34" charset="0"/>
                          <a:sym typeface="Arial"/>
                        </a:rPr>
                        <a:t>Clinker Kiln Index (tons per day)</a:t>
                      </a: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782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2500T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4000T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5000T</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Installed Capacity</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MW</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4,5</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7,5</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9,0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305611">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2</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Average Power Generation Capacity</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MW</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8,6</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3</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Operating time per year (</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Hour</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7200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7200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7200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4</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Electricity generation per year</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MWh</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28800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50000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62000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289578">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5</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Technical Staff for Station Operation</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Person</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257820">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6</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just">
                        <a:lnSpc>
                          <a:spcPct val="130000"/>
                        </a:lnSpc>
                        <a:spcBef>
                          <a:spcPts val="300"/>
                        </a:spcBef>
                        <a:spcAft>
                          <a:spcPts val="300"/>
                        </a:spcAft>
                      </a:pPr>
                      <a:r>
                        <a:rPr lang="en-US" sz="1300" b="0" i="0" u="none" strike="noStrike" cap="none" dirty="0">
                          <a:solidFill>
                            <a:schemeClr val="dk1"/>
                          </a:solidFill>
                          <a:effectLst/>
                          <a:latin typeface="+mn-lt"/>
                          <a:ea typeface="+mn-ea"/>
                          <a:cs typeface="Arial" panose="020B0604020202020204" pitchFamily="34" charset="0"/>
                          <a:sym typeface="Arial"/>
                        </a:rPr>
                        <a:t>Total investment.</a:t>
                      </a: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Million USD</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9-12</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15-20</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30000"/>
                        </a:lnSpc>
                        <a:spcBef>
                          <a:spcPts val="300"/>
                        </a:spcBef>
                        <a:spcAft>
                          <a:spcPts val="300"/>
                        </a:spcAft>
                      </a:pPr>
                      <a:r>
                        <a:rPr lang="en-US" sz="1300" dirty="0">
                          <a:effectLst/>
                          <a:latin typeface="+mn-lt"/>
                          <a:cs typeface="Arial" panose="020B0604020202020204" pitchFamily="34" charset="0"/>
                        </a:rPr>
                        <a:t>18-22</a:t>
                      </a:r>
                      <a:endParaRPr lang="en-US" sz="1000" dirty="0">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bl>
          </a:graphicData>
        </a:graphic>
      </p:graphicFrame>
      <p:sp>
        <p:nvSpPr>
          <p:cNvPr id="3" name="Title 1">
            <a:extLst>
              <a:ext uri="{FF2B5EF4-FFF2-40B4-BE49-F238E27FC236}">
                <a16:creationId xmlns:a16="http://schemas.microsoft.com/office/drawing/2014/main" id="{8EDCBF33-5823-BE18-D588-91C45B0CA0B6}"/>
              </a:ext>
            </a:extLst>
          </p:cNvPr>
          <p:cNvSpPr>
            <a:spLocks noGrp="1"/>
          </p:cNvSpPr>
          <p:nvPr>
            <p:ph type="title"/>
          </p:nvPr>
        </p:nvSpPr>
        <p:spPr>
          <a:xfrm>
            <a:off x="609600" y="641350"/>
            <a:ext cx="10972800" cy="495300"/>
          </a:xfrm>
        </p:spPr>
        <p:txBody>
          <a:bodyPr>
            <a:noAutofit/>
          </a:bodyPr>
          <a:lstStyle/>
          <a:p>
            <a:pPr>
              <a:tabLst>
                <a:tab pos="6973888" algn="l"/>
              </a:tabLst>
            </a:pPr>
            <a:r>
              <a:rPr lang="en-US" sz="2000" dirty="0">
                <a:solidFill>
                  <a:schemeClr val="accent1">
                    <a:lumMod val="50000"/>
                  </a:schemeClr>
                </a:solidFill>
                <a:latin typeface="+mj-lt"/>
              </a:rPr>
              <a:t>4. Utilizing the waste heat from the clinker kiln flue gas and the exhaust air from the clinker cooling process to generate </a:t>
            </a:r>
            <a:r>
              <a:rPr lang="en-US" sz="2000" dirty="0" err="1">
                <a:solidFill>
                  <a:schemeClr val="accent1">
                    <a:lumMod val="50000"/>
                  </a:schemeClr>
                </a:solidFill>
                <a:latin typeface="+mj-lt"/>
              </a:rPr>
              <a:t>el</a:t>
            </a:r>
            <a:endParaRPr lang="en-US" sz="2000" dirty="0">
              <a:solidFill>
                <a:schemeClr val="accent1">
                  <a:lumMod val="50000"/>
                </a:schemeClr>
              </a:solidFill>
              <a:latin typeface="+mj-lt"/>
            </a:endParaRPr>
          </a:p>
        </p:txBody>
      </p:sp>
      <p:sp>
        <p:nvSpPr>
          <p:cNvPr id="6" name="TextBox 5">
            <a:extLst>
              <a:ext uri="{FF2B5EF4-FFF2-40B4-BE49-F238E27FC236}">
                <a16:creationId xmlns:a16="http://schemas.microsoft.com/office/drawing/2014/main" id="{4751B842-059A-4332-AD2A-8826B6F9DCDD}"/>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40472501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ình chữ nhật 4">
            <a:extLst>
              <a:ext uri="{FF2B5EF4-FFF2-40B4-BE49-F238E27FC236}">
                <a16:creationId xmlns:a16="http://schemas.microsoft.com/office/drawing/2014/main" id="{E5943521-77A4-4756-AD19-31EE3B7A5FE0}"/>
              </a:ext>
            </a:extLst>
          </p:cNvPr>
          <p:cNvSpPr/>
          <p:nvPr/>
        </p:nvSpPr>
        <p:spPr>
          <a:xfrm>
            <a:off x="1844360" y="5697226"/>
            <a:ext cx="8503277" cy="379078"/>
          </a:xfrm>
          <a:prstGeom prst="rect">
            <a:avLst/>
          </a:prstGeom>
        </p:spPr>
        <p:txBody>
          <a:bodyPr wrap="square">
            <a:spAutoFit/>
          </a:bodyPr>
          <a:lstStyle/>
          <a:p>
            <a:pPr algn="ctr">
              <a:lnSpc>
                <a:spcPct val="130000"/>
              </a:lnSpc>
              <a:spcBef>
                <a:spcPts val="300"/>
              </a:spcBef>
              <a:spcAft>
                <a:spcPts val="300"/>
              </a:spcAft>
              <a:tabLst>
                <a:tab pos="5715000" algn="l"/>
              </a:tabLst>
            </a:pPr>
            <a:r>
              <a:rPr lang="en-US" sz="1600" i="1" dirty="0">
                <a:latin typeface="+mn-lt"/>
              </a:rPr>
              <a:t>Financial indicators table for investment in energy efficiency measure No. 5.</a:t>
            </a:r>
          </a:p>
        </p:txBody>
      </p:sp>
      <p:graphicFrame>
        <p:nvGraphicFramePr>
          <p:cNvPr id="11" name="Bảng 3">
            <a:extLst>
              <a:ext uri="{FF2B5EF4-FFF2-40B4-BE49-F238E27FC236}">
                <a16:creationId xmlns:a16="http://schemas.microsoft.com/office/drawing/2014/main" id="{7C5793DE-303E-45CA-B8A0-052CBF2833AE}"/>
              </a:ext>
            </a:extLst>
          </p:cNvPr>
          <p:cNvGraphicFramePr>
            <a:graphicFrameLocks noGrp="1"/>
          </p:cNvGraphicFramePr>
          <p:nvPr/>
        </p:nvGraphicFramePr>
        <p:xfrm>
          <a:off x="1288026" y="2213827"/>
          <a:ext cx="9615948" cy="3541562"/>
        </p:xfrm>
        <a:graphic>
          <a:graphicData uri="http://schemas.openxmlformats.org/drawingml/2006/table">
            <a:tbl>
              <a:tblPr firstRow="1" firstCol="1" bandRow="1">
                <a:tableStyleId>{5C22544A-7EE6-4342-B048-85BDC9FD1C3A}</a:tableStyleId>
              </a:tblPr>
              <a:tblGrid>
                <a:gridCol w="627037">
                  <a:extLst>
                    <a:ext uri="{9D8B030D-6E8A-4147-A177-3AD203B41FA5}">
                      <a16:colId xmlns:a16="http://schemas.microsoft.com/office/drawing/2014/main" val="20000"/>
                    </a:ext>
                  </a:extLst>
                </a:gridCol>
                <a:gridCol w="5516661">
                  <a:extLst>
                    <a:ext uri="{9D8B030D-6E8A-4147-A177-3AD203B41FA5}">
                      <a16:colId xmlns:a16="http://schemas.microsoft.com/office/drawing/2014/main" val="20001"/>
                    </a:ext>
                  </a:extLst>
                </a:gridCol>
                <a:gridCol w="2076860">
                  <a:extLst>
                    <a:ext uri="{9D8B030D-6E8A-4147-A177-3AD203B41FA5}">
                      <a16:colId xmlns:a16="http://schemas.microsoft.com/office/drawing/2014/main" val="20002"/>
                    </a:ext>
                  </a:extLst>
                </a:gridCol>
                <a:gridCol w="1395390">
                  <a:extLst>
                    <a:ext uri="{9D8B030D-6E8A-4147-A177-3AD203B41FA5}">
                      <a16:colId xmlns:a16="http://schemas.microsoft.com/office/drawing/2014/main" val="20003"/>
                    </a:ext>
                  </a:extLst>
                </a:gridCol>
              </a:tblGrid>
              <a:tr h="287822">
                <a:tc>
                  <a:txBody>
                    <a:bodyPr/>
                    <a:lstStyle/>
                    <a:p>
                      <a:pPr algn="ct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NO</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SPECIFICATION</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lgn="ct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UNIT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lgn="ctr">
                        <a:lnSpc>
                          <a:spcPct val="130000"/>
                        </a:lnSpc>
                        <a:spcBef>
                          <a:spcPts val="300"/>
                        </a:spcBef>
                        <a:spcAft>
                          <a:spcPts val="300"/>
                        </a:spcAft>
                      </a:pPr>
                      <a:r>
                        <a:rPr lang="en-US" sz="1600" dirty="0">
                          <a:effectLst/>
                          <a:latin typeface="Arial" panose="020B0604020202020204" pitchFamily="34" charset="0"/>
                          <a:cs typeface="Arial" panose="020B0604020202020204" pitchFamily="34" charset="0"/>
                        </a:rPr>
                        <a:t>VALUE</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10000"/>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Total investment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406.369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491872">
                <a:tc>
                  <a:txBody>
                    <a:bodyPr/>
                    <a:lstStyle/>
                    <a:p>
                      <a:pPr algn="ctr">
                        <a:spcAft>
                          <a:spcPts val="0"/>
                        </a:spcAft>
                      </a:pP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Electrical energy saved after implementing the energy efficiency measure</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50.688.000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Average electricity price for the first 10 months of 2015</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VND/kWh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1.355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477997">
                <a:tc>
                  <a:txBody>
                    <a:bodyPr/>
                    <a:lstStyle/>
                    <a:p>
                      <a:pPr algn="ctr">
                        <a:spcAft>
                          <a:spcPts val="0"/>
                        </a:spcAft>
                      </a:pPr>
                      <a:r>
                        <a:rPr lang="en-US"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Cost savings after implementing the energy efficiency measure.</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million VND/year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68.682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381106">
                <a:tc>
                  <a:txBody>
                    <a:bodyPr/>
                    <a:lstStyle/>
                    <a:p>
                      <a:pPr algn="ctr">
                        <a:spcAft>
                          <a:spcPts val="0"/>
                        </a:spcAft>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Simple payback period</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70085">
                <a:tc>
                  <a:txBody>
                    <a:bodyPr/>
                    <a:lstStyle/>
                    <a:p>
                      <a:pPr algn="ctr">
                        <a:spcAft>
                          <a:spcPts val="0"/>
                        </a:spcAft>
                      </a:pPr>
                      <a:r>
                        <a:rPr lang="en-US" sz="1600" dirty="0">
                          <a:effectLst/>
                          <a:latin typeface="Arial" panose="020B0604020202020204" pitchFamily="34" charset="0"/>
                          <a:cs typeface="Arial" panose="020B0604020202020204" pitchFamily="34" charset="0"/>
                        </a:rPr>
                        <a:t>6</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Discount rate</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Project lifespan</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Net Present Value (NPV).</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256.441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245936">
                <a:tc>
                  <a:txBody>
                    <a:bodyPr/>
                    <a:lstStyle/>
                    <a:p>
                      <a:pPr algn="ctr">
                        <a:spcAft>
                          <a:spcPts val="0"/>
                        </a:spcAft>
                      </a:pPr>
                      <a:r>
                        <a:rPr lang="en-US" sz="1600" dirty="0">
                          <a:effectLst/>
                          <a:latin typeface="Arial" panose="020B0604020202020204" pitchFamily="34" charset="0"/>
                          <a:cs typeface="Arial" panose="020B0604020202020204" pitchFamily="34" charset="0"/>
                        </a:rPr>
                        <a:t>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Payback Period</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r h="293317">
                <a:tc>
                  <a:txBody>
                    <a:bodyPr/>
                    <a:lstStyle/>
                    <a:p>
                      <a:pPr algn="ct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R="0" algn="l" rtl="0">
                        <a:lnSpc>
                          <a:spcPct val="100000"/>
                        </a:lnSpc>
                        <a:spcBef>
                          <a:spcPts val="0"/>
                        </a:spcBef>
                        <a:spcAft>
                          <a:spcPts val="0"/>
                        </a:spcAft>
                        <a:buClr>
                          <a:srgbClr val="000000"/>
                        </a:buClr>
                        <a:buFont typeface="Arial"/>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Amount of CO2 emissions reduction</a:t>
                      </a:r>
                    </a:p>
                  </a:txBody>
                  <a:tcPr marL="68580" marR="68580" marT="0" marB="0" anchor="ctr"/>
                </a:tc>
                <a:tc>
                  <a:txBody>
                    <a:bodyPr/>
                    <a:lstStyle/>
                    <a:p>
                      <a:pPr>
                        <a:spcAft>
                          <a:spcPts val="0"/>
                        </a:spcAft>
                      </a:pPr>
                      <a:r>
                        <a:rPr lang="en-US" sz="1600" dirty="0">
                          <a:effectLst/>
                          <a:latin typeface="Arial" panose="020B0604020202020204" pitchFamily="34" charset="0"/>
                          <a:cs typeface="Arial" panose="020B0604020202020204" pitchFamily="34" charset="0"/>
                        </a:rPr>
                        <a:t>Tone /year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42.035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3" name="Title 1">
            <a:extLst>
              <a:ext uri="{FF2B5EF4-FFF2-40B4-BE49-F238E27FC236}">
                <a16:creationId xmlns:a16="http://schemas.microsoft.com/office/drawing/2014/main" id="{CD166F18-87D3-D15A-D67D-EAA46D6D7EAF}"/>
              </a:ext>
            </a:extLst>
          </p:cNvPr>
          <p:cNvSpPr>
            <a:spLocks noGrp="1"/>
          </p:cNvSpPr>
          <p:nvPr>
            <p:ph type="title"/>
          </p:nvPr>
        </p:nvSpPr>
        <p:spPr>
          <a:xfrm>
            <a:off x="609600" y="641350"/>
            <a:ext cx="10972800" cy="495300"/>
          </a:xfrm>
        </p:spPr>
        <p:txBody>
          <a:bodyPr>
            <a:noAutofit/>
          </a:bodyPr>
          <a:lstStyle/>
          <a:p>
            <a:pPr>
              <a:tabLst>
                <a:tab pos="6973888" algn="l"/>
              </a:tabLst>
            </a:pPr>
            <a:r>
              <a:rPr lang="en-US" sz="2000" dirty="0">
                <a:solidFill>
                  <a:schemeClr val="accent1">
                    <a:lumMod val="50000"/>
                  </a:schemeClr>
                </a:solidFill>
                <a:latin typeface="+mj-lt"/>
              </a:rPr>
              <a:t>4. Utilizing the waste heat from the clinker kiln flue gas and the exhaust air from the clinker cooling process to generate </a:t>
            </a:r>
            <a:r>
              <a:rPr lang="en-US" sz="2000" dirty="0" err="1">
                <a:solidFill>
                  <a:schemeClr val="accent1">
                    <a:lumMod val="50000"/>
                  </a:schemeClr>
                </a:solidFill>
                <a:latin typeface="+mj-lt"/>
              </a:rPr>
              <a:t>el</a:t>
            </a:r>
            <a:endParaRPr lang="en-US" sz="2000" dirty="0">
              <a:solidFill>
                <a:schemeClr val="accent1">
                  <a:lumMod val="50000"/>
                </a:schemeClr>
              </a:solidFill>
              <a:latin typeface="+mj-lt"/>
            </a:endParaRPr>
          </a:p>
        </p:txBody>
      </p:sp>
      <p:sp>
        <p:nvSpPr>
          <p:cNvPr id="5" name="TextBox 4">
            <a:extLst>
              <a:ext uri="{FF2B5EF4-FFF2-40B4-BE49-F238E27FC236}">
                <a16:creationId xmlns:a16="http://schemas.microsoft.com/office/drawing/2014/main" id="{9732D7DB-EBC2-4DC2-B094-576B78B48D45}"/>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591825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2022BCB2-DEF5-474F-9305-D714E14D3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4377" y="1993856"/>
            <a:ext cx="5098022" cy="409948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09599" y="1364882"/>
            <a:ext cx="10972800" cy="400110"/>
          </a:xfrm>
          <a:prstGeom prst="rect">
            <a:avLst/>
          </a:prstGeom>
        </p:spPr>
        <p:txBody>
          <a:bodyPr wrap="square">
            <a:spAutoFit/>
          </a:bodyPr>
          <a:lstStyle/>
          <a:p>
            <a:r>
              <a:rPr lang="en-US" sz="2000" b="1" dirty="0"/>
              <a:t>.</a:t>
            </a:r>
          </a:p>
        </p:txBody>
      </p:sp>
      <p:sp>
        <p:nvSpPr>
          <p:cNvPr id="9" name="Hình chữ nhật 5">
            <a:extLst>
              <a:ext uri="{FF2B5EF4-FFF2-40B4-BE49-F238E27FC236}">
                <a16:creationId xmlns:a16="http://schemas.microsoft.com/office/drawing/2014/main" id="{5F9773C8-6B31-448F-92E2-A1DC8554BC8D}"/>
              </a:ext>
            </a:extLst>
          </p:cNvPr>
          <p:cNvSpPr/>
          <p:nvPr/>
        </p:nvSpPr>
        <p:spPr>
          <a:xfrm>
            <a:off x="609599" y="1993856"/>
            <a:ext cx="5586484" cy="3012620"/>
          </a:xfrm>
          <a:prstGeom prst="rect">
            <a:avLst/>
          </a:prstGeom>
        </p:spPr>
        <p:txBody>
          <a:bodyPr wrap="square">
            <a:spAutoFit/>
          </a:bodyPr>
          <a:lstStyle/>
          <a:p>
            <a:pPr marL="342900" indent="-342900" algn="just">
              <a:lnSpc>
                <a:spcPct val="130000"/>
              </a:lnSpc>
              <a:spcBef>
                <a:spcPts val="300"/>
              </a:spcBef>
              <a:spcAft>
                <a:spcPts val="300"/>
              </a:spcAft>
              <a:buAutoNum type="alphaLcPeriod"/>
            </a:pPr>
            <a:r>
              <a:rPr lang="en-US" sz="1800" b="1" dirty="0">
                <a:solidFill>
                  <a:schemeClr val="accent5">
                    <a:lumMod val="50000"/>
                  </a:schemeClr>
                </a:solidFill>
                <a:latin typeface="+mn-lt"/>
                <a:ea typeface="Times New Roman" panose="02020603050405020304" pitchFamily="18" charset="0"/>
              </a:rPr>
              <a:t>Current situation</a:t>
            </a:r>
          </a:p>
          <a:p>
            <a:pPr algn="just">
              <a:lnSpc>
                <a:spcPct val="130000"/>
              </a:lnSpc>
              <a:spcBef>
                <a:spcPts val="300"/>
              </a:spcBef>
              <a:spcAft>
                <a:spcPts val="300"/>
              </a:spcAft>
            </a:pPr>
            <a:r>
              <a:rPr lang="en-US" sz="1800" dirty="0">
                <a:latin typeface="+mn-lt"/>
              </a:rPr>
              <a:t>The calciner system of the plant is supplied with air by a fan with the model code 421FN02M01, with a design capacity of 132 kW, a rated current (</a:t>
            </a:r>
            <a:r>
              <a:rPr lang="en-US" sz="1800" dirty="0" err="1">
                <a:latin typeface="+mn-lt"/>
              </a:rPr>
              <a:t>rc</a:t>
            </a:r>
            <a:r>
              <a:rPr lang="en-US" sz="1800" dirty="0">
                <a:latin typeface="+mn-lt"/>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rc</a:t>
            </a:r>
            <a:r>
              <a:rPr lang="en-US" sz="1800" baseline="-25000" dirty="0">
                <a:latin typeface="+mn-lt"/>
                <a:ea typeface="Times New Roman" panose="02020603050405020304" pitchFamily="18" charset="0"/>
              </a:rPr>
              <a:t> </a:t>
            </a:r>
            <a:r>
              <a:rPr lang="en-US" sz="1800" dirty="0">
                <a:latin typeface="+mn-lt"/>
              </a:rPr>
              <a:t>= 231A, rated speed n = 2975 rpm, and voltage 380V. Operating parameters: operating current (</a:t>
            </a:r>
            <a:r>
              <a:rPr lang="en-US" sz="1800" dirty="0" err="1">
                <a:latin typeface="+mn-lt"/>
              </a:rPr>
              <a:t>oc</a:t>
            </a:r>
            <a:r>
              <a:rPr lang="en-US" sz="1800" dirty="0">
                <a:latin typeface="+mn-lt"/>
              </a:rPr>
              <a:t>) </a:t>
            </a:r>
            <a:r>
              <a:rPr lang="en-US" sz="1800" dirty="0" err="1">
                <a:latin typeface="+mn-lt"/>
                <a:ea typeface="Times New Roman" panose="02020603050405020304" pitchFamily="18" charset="0"/>
              </a:rPr>
              <a:t>I</a:t>
            </a:r>
            <a:r>
              <a:rPr lang="en-US" sz="1800" baseline="-25000" dirty="0" err="1">
                <a:latin typeface="+mn-lt"/>
                <a:ea typeface="Times New Roman" panose="02020603050405020304" pitchFamily="18" charset="0"/>
              </a:rPr>
              <a:t>oc</a:t>
            </a:r>
            <a:r>
              <a:rPr lang="en-US" sz="1800" baseline="-25000" dirty="0">
                <a:latin typeface="+mn-lt"/>
                <a:ea typeface="Times New Roman" panose="02020603050405020304" pitchFamily="18" charset="0"/>
              </a:rPr>
              <a:t> </a:t>
            </a:r>
            <a:r>
              <a:rPr lang="en-US" sz="1800" dirty="0">
                <a:latin typeface="+mn-lt"/>
              </a:rPr>
              <a:t>= 138A, actual power consumption is approximately 70 kW.</a:t>
            </a:r>
          </a:p>
        </p:txBody>
      </p:sp>
      <p:sp>
        <p:nvSpPr>
          <p:cNvPr id="2" name="Title 1">
            <a:extLst>
              <a:ext uri="{FF2B5EF4-FFF2-40B4-BE49-F238E27FC236}">
                <a16:creationId xmlns:a16="http://schemas.microsoft.com/office/drawing/2014/main" id="{F9DF94DB-C5F8-A4A7-1F75-935A37B5DE50}"/>
              </a:ext>
            </a:extLst>
          </p:cNvPr>
          <p:cNvSpPr>
            <a:spLocks noGrp="1"/>
          </p:cNvSpPr>
          <p:nvPr>
            <p:ph type="title"/>
          </p:nvPr>
        </p:nvSpPr>
        <p:spPr>
          <a:xfrm>
            <a:off x="609600" y="641350"/>
            <a:ext cx="10972800" cy="495300"/>
          </a:xfrm>
        </p:spPr>
        <p:txBody>
          <a:bodyPr>
            <a:noAutofit/>
          </a:bodyPr>
          <a:lstStyle/>
          <a:p>
            <a:pPr>
              <a:tabLst>
                <a:tab pos="6973888" algn="l"/>
              </a:tabLst>
            </a:pPr>
            <a:r>
              <a:rPr lang="en-US" dirty="0">
                <a:solidFill>
                  <a:schemeClr val="accent1">
                    <a:lumMod val="50000"/>
                  </a:schemeClr>
                </a:solidFill>
                <a:latin typeface="+mj-lt"/>
              </a:rPr>
              <a:t>5. Installing inverters for the calciner fans 421FN02</a:t>
            </a:r>
          </a:p>
        </p:txBody>
      </p:sp>
    </p:spTree>
    <p:extLst>
      <p:ext uri="{BB962C8B-B14F-4D97-AF65-F5344CB8AC3E}">
        <p14:creationId xmlns:p14="http://schemas.microsoft.com/office/powerpoint/2010/main" val="778580400"/>
      </p:ext>
    </p:extLst>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B5653871-E202-4BCE-89BE-262DF1ACE8D1}"/>
              </a:ext>
            </a:extLst>
          </p:cNvPr>
          <p:cNvPicPr>
            <a:picLocks noChangeArrowheads="1" noChangeAspect="1"/>
          </p:cNvPicPr>
          <p:nvPr/>
        </p:nvPicPr>
        <p:blipFill>
          <a:blip r:embed="rId2">
            <a:extLst>
              <a:ext uri="{28A0092B-C50C-407E-A947-70E740481C1C}">
                <a14:useLocalDpi xmlns:a14="http://schemas.microsoft.com/office/drawing/2010/main" val="0"/>
              </a:ext>
            </a:extLst>
          </a:blip>
          <a:srcRect r="34"/>
          <a:stretch>
            <a:fillRect/>
          </a:stretch>
        </p:blipFill>
        <p:spPr bwMode="auto">
          <a:xfrm>
            <a:off x="6509178" y="2093239"/>
            <a:ext cx="5031657" cy="4081146"/>
          </a:xfrm>
          <a:prstGeom prst="rect">
            <a:avLst/>
          </a:prstGeom>
          <a:noFill/>
          <a:extLst>
            <a:ext uri="{909E8E84-426E-40DD-AFC4-6F175D3DCCD1}">
              <a14:hiddenFill xmlns:a14="http://schemas.microsoft.com/office/drawing/2010/main">
                <a:solidFill>
                  <a:srgbClr val="FFFFFF"/>
                </a:solidFill>
              </a14:hiddenFill>
            </a:ext>
          </a:extLst>
        </p:spPr>
      </p:pic>
      <p:sp>
        <p:nvSpPr>
          <p:cNvPr id="10" name="Hình chữ nhật 4">
            <a:extLst>
              <a:ext uri="{FF2B5EF4-FFF2-40B4-BE49-F238E27FC236}">
                <a16:creationId xmlns:a16="http://schemas.microsoft.com/office/drawing/2014/main" id="{9DA9F44D-6A83-4309-A5F5-AA894CC5562D}"/>
              </a:ext>
            </a:extLst>
          </p:cNvPr>
          <p:cNvSpPr/>
          <p:nvPr/>
        </p:nvSpPr>
        <p:spPr>
          <a:xfrm>
            <a:off x="524759" y="1702608"/>
            <a:ext cx="5231642" cy="2843855"/>
          </a:xfrm>
          <a:prstGeom prst="rect">
            <a:avLst/>
          </a:prstGeom>
        </p:spPr>
        <p:txBody>
          <a:bodyPr wrap="square">
            <a:spAutoFit/>
          </a:bodyPr>
          <a:lstStyle/>
          <a:p>
            <a:pPr algn="just">
              <a:lnSpc>
                <a:spcPct val="130000"/>
              </a:lnSpc>
              <a:spcBef>
                <a:spcPts val="300"/>
              </a:spcBef>
              <a:spcAft>
                <a:spcPts val="300"/>
              </a:spcAft>
            </a:pPr>
            <a:r>
              <a:rPr b="1" dirty="0" lang="en-US" sz="1800">
                <a:latin typeface="+mn-lt"/>
              </a:rPr>
              <a:t>According to the fan characteristics, we have:</a:t>
            </a:r>
          </a:p>
          <a:p>
            <a:pPr algn="just">
              <a:lnSpc>
                <a:spcPct val="130000"/>
              </a:lnSpc>
              <a:spcBef>
                <a:spcPts val="300"/>
              </a:spcBef>
              <a:spcAft>
                <a:spcPts val="300"/>
              </a:spcAft>
            </a:pPr>
            <a:r>
              <a:rPr dirty="0" lang="es-ES_tradnl" sz="1800">
                <a:latin typeface="+mn-lt"/>
                <a:ea charset="0" panose="02020603050405020304" pitchFamily="18" typeface="Times New Roman"/>
              </a:rPr>
              <a:t>-     Q1 / Q2 = n1 / n2	: </a:t>
            </a:r>
            <a:r>
              <a:rPr dirty="0" lang="en-US" sz="1800">
                <a:latin typeface="+mn-lt"/>
              </a:rPr>
              <a:t>The flow rate is directly proportional to the speed.</a:t>
            </a:r>
          </a:p>
          <a:p>
            <a:pPr algn="just">
              <a:lnSpc>
                <a:spcPct val="130000"/>
              </a:lnSpc>
              <a:spcBef>
                <a:spcPts val="300"/>
              </a:spcBef>
              <a:spcAft>
                <a:spcPts val="300"/>
              </a:spcAft>
            </a:pPr>
            <a:r>
              <a:rPr dirty="0" lang="es-ES_tradnl" sz="1800">
                <a:latin typeface="+mn-lt"/>
                <a:ea charset="0" panose="02020603050405020304" pitchFamily="18" typeface="Times New Roman"/>
              </a:rPr>
              <a:t>-     H1 / H2 = (n1 / n2)</a:t>
            </a:r>
            <a:r>
              <a:rPr baseline="30000" dirty="0" lang="es-ES_tradnl" sz="1800">
                <a:latin typeface="+mn-lt"/>
                <a:ea charset="0" panose="02020603050405020304" pitchFamily="18" typeface="Times New Roman"/>
              </a:rPr>
              <a:t>2	</a:t>
            </a:r>
            <a:r>
              <a:rPr dirty="0" lang="es-ES_tradnl" sz="1800">
                <a:latin typeface="+mn-lt"/>
                <a:ea charset="0" panose="02020603050405020304" pitchFamily="18" typeface="Times New Roman"/>
              </a:rPr>
              <a:t>: </a:t>
            </a:r>
            <a:r>
              <a:rPr dirty="0" lang="en-US" sz="1800">
                <a:latin typeface="+mn-lt"/>
              </a:rPr>
              <a:t>The pressure is proportional to the square of the speed.</a:t>
            </a:r>
          </a:p>
          <a:p>
            <a:pPr algn="just">
              <a:lnSpc>
                <a:spcPct val="130000"/>
              </a:lnSpc>
              <a:spcBef>
                <a:spcPts val="300"/>
              </a:spcBef>
              <a:spcAft>
                <a:spcPts val="300"/>
              </a:spcAft>
            </a:pPr>
            <a:r>
              <a:rPr dirty="0" lang="es-ES_tradnl" sz="1800">
                <a:latin typeface="+mn-lt"/>
                <a:ea charset="0" panose="02020603050405020304" pitchFamily="18" typeface="Times New Roman"/>
              </a:rPr>
              <a:t>-     P1 / P2 = (n1 / n2)</a:t>
            </a:r>
            <a:r>
              <a:rPr baseline="30000" dirty="0" lang="es-ES_tradnl" sz="1800">
                <a:latin typeface="+mn-lt"/>
                <a:ea charset="0" panose="02020603050405020304" pitchFamily="18" typeface="Times New Roman"/>
              </a:rPr>
              <a:t>3	</a:t>
            </a:r>
            <a:r>
              <a:rPr dirty="0" lang="es-ES_tradnl" sz="1800">
                <a:latin typeface="+mn-lt"/>
                <a:ea charset="0" panose="02020603050405020304" pitchFamily="18" typeface="Times New Roman"/>
              </a:rPr>
              <a:t>: </a:t>
            </a:r>
            <a:r>
              <a:rPr dirty="0" err="1" lang="es-ES_tradnl" sz="1800">
                <a:latin typeface="+mn-lt"/>
                <a:ea charset="0" panose="02020603050405020304" pitchFamily="18" typeface="Times New Roman"/>
              </a:rPr>
              <a:t>The</a:t>
            </a:r>
            <a:r>
              <a:rPr dirty="0" lang="es-ES_tradnl" sz="1800">
                <a:latin typeface="+mn-lt"/>
                <a:ea charset="0" panose="02020603050405020304" pitchFamily="18" typeface="Times New Roman"/>
              </a:rPr>
              <a:t> </a:t>
            </a:r>
            <a:r>
              <a:rPr dirty="0" err="1" lang="es-ES_tradnl" sz="1800">
                <a:latin typeface="+mn-lt"/>
                <a:ea charset="0" panose="02020603050405020304" pitchFamily="18" typeface="Times New Roman"/>
              </a:rPr>
              <a:t>power</a:t>
            </a:r>
            <a:r>
              <a:rPr dirty="0" lang="es-ES_tradnl" sz="1800">
                <a:latin typeface="+mn-lt"/>
                <a:ea charset="0" panose="02020603050405020304" pitchFamily="18" typeface="Times New Roman"/>
              </a:rPr>
              <a:t> </a:t>
            </a:r>
            <a:r>
              <a:rPr dirty="0" err="1" lang="es-ES_tradnl" sz="1800">
                <a:latin typeface="+mn-lt"/>
                <a:ea charset="0" panose="02020603050405020304" pitchFamily="18" typeface="Times New Roman"/>
              </a:rPr>
              <a:t>is</a:t>
            </a:r>
            <a:r>
              <a:rPr dirty="0" lang="es-ES_tradnl" sz="1800">
                <a:latin typeface="+mn-lt"/>
                <a:ea charset="0" panose="02020603050405020304" pitchFamily="18" typeface="Times New Roman"/>
              </a:rPr>
              <a:t> </a:t>
            </a:r>
            <a:r>
              <a:rPr dirty="0" lang="en-US" sz="1800">
                <a:latin typeface="+mn-lt"/>
              </a:rPr>
              <a:t>proportional to the cube of the speed.</a:t>
            </a:r>
            <a:r>
              <a:rPr dirty="0" lang="es-ES_tradnl" sz="1800">
                <a:latin typeface="+mn-lt"/>
              </a:rPr>
              <a:t> </a:t>
            </a:r>
            <a:endParaRPr dirty="0" lang="en-US" sz="1800">
              <a:latin typeface="+mn-lt"/>
            </a:endParaRPr>
          </a:p>
        </p:txBody>
      </p:sp>
      <p:sp>
        <p:nvSpPr>
          <p:cNvPr id="3" name="Title 1">
            <a:extLst>
              <a:ext uri="{FF2B5EF4-FFF2-40B4-BE49-F238E27FC236}">
                <a16:creationId xmlns:a16="http://schemas.microsoft.com/office/drawing/2014/main" id="{F0784E27-7682-ADDD-F73D-8512D2DAABD7}"/>
              </a:ext>
            </a:extLst>
          </p:cNvPr>
          <p:cNvSpPr>
            <a:spLocks noGrp="1"/>
          </p:cNvSpPr>
          <p:nvPr>
            <p:ph type="title"/>
          </p:nvPr>
        </p:nvSpPr>
        <p:spPr>
          <a:xfrm>
            <a:off x="609600" y="641350"/>
            <a:ext cx="10972800" cy="495300"/>
          </a:xfrm>
        </p:spPr>
        <p:txBody>
          <a:bodyPr>
            <a:noAutofit/>
          </a:bodyPr>
          <a:lstStyle/>
          <a:p>
            <a:pPr>
              <a:tabLst>
                <a:tab algn="l" pos="6973888"/>
              </a:tabLst>
            </a:pPr>
            <a:r>
              <a:rPr dirty="0" lang="en-US">
                <a:solidFill>
                  <a:schemeClr val="accent1">
                    <a:lumMod val="50000"/>
                  </a:schemeClr>
                </a:solidFill>
                <a:latin typeface="+mj-lt"/>
              </a:rPr>
              <a:t>5. Installing inverters for the calciner fans 421FN02</a:t>
            </a:r>
          </a:p>
        </p:txBody>
      </p:sp>
      <p:sp>
        <p:nvSpPr>
          <p:cNvPr id="7" name="TextBox 6">
            <a:extLst>
              <a:ext uri="{FF2B5EF4-FFF2-40B4-BE49-F238E27FC236}">
                <a16:creationId xmlns:a16="http://schemas.microsoft.com/office/drawing/2014/main" id="{DF261B54-976E-4AC7-A3E9-7AB0E4ED6AFF}"/>
              </a:ext>
            </a:extLst>
          </p:cNvPr>
          <p:cNvSpPr txBox="1"/>
          <p:nvPr/>
        </p:nvSpPr>
        <p:spPr>
          <a:xfrm>
            <a:off x="458769" y="1303954"/>
            <a:ext cx="3644210" cy="369332"/>
          </a:xfrm>
          <a:prstGeom prst="rect">
            <a:avLst/>
          </a:prstGeom>
          <a:noFill/>
        </p:spPr>
        <p:txBody>
          <a:bodyPr rtlCol="0" wrap="square">
            <a:spAutoFit/>
          </a:bodyPr>
          <a:lstStyle/>
          <a:p>
            <a:pPr algn="just" defTabSz="914400" eaLnBrk="1" fontAlgn="auto" hangingPunct="1" latinLnBrk="0" lvl="0" marR="0" rtl="0">
              <a:lnSpc>
                <a:spcPct val="100000"/>
              </a:lnSpc>
              <a:spcBef>
                <a:spcPts val="0"/>
              </a:spcBef>
              <a:spcAft>
                <a:spcPts val="0"/>
              </a:spcAft>
              <a:buClr>
                <a:srgbClr val="000000"/>
              </a:buClr>
              <a:buSzTx/>
              <a:tabLst/>
              <a:defRPr/>
            </a:pPr>
            <a:r>
              <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b. Describe </a:t>
            </a:r>
            <a:r>
              <a:rPr b="1" dirty="0" kern="0" lang="en-US">
                <a:solidFill>
                  <a:schemeClr val="accent5">
                    <a:lumMod val="50000"/>
                  </a:schemeClr>
                </a:solidFill>
                <a:latin typeface="Arial"/>
                <a:cs charset="0" panose="020B0604020202020204" pitchFamily="34" typeface="Arial"/>
                <a:sym typeface="Arial"/>
              </a:rPr>
              <a:t>m</a:t>
            </a:r>
            <a:r>
              <a:rPr b="1" baseline="0" cap="none" dirty="0" err="1"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easures</a:t>
            </a:r>
            <a:endPar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endParaRPr>
          </a:p>
        </p:txBody>
      </p:sp>
      <p:sp>
        <p:nvSpPr>
          <p:cNvPr id="9" name="TextBox 8">
            <a:extLst>
              <a:ext uri="{FF2B5EF4-FFF2-40B4-BE49-F238E27FC236}">
                <a16:creationId xmlns:a16="http://schemas.microsoft.com/office/drawing/2014/main" id="{9140C3A7-3E40-4626-A4A5-CCA200502E6D}"/>
              </a:ext>
            </a:extLst>
          </p:cNvPr>
          <p:cNvSpPr txBox="1"/>
          <p:nvPr/>
        </p:nvSpPr>
        <p:spPr>
          <a:xfrm>
            <a:off x="47164" y="4511456"/>
            <a:ext cx="5635659" cy="1135183"/>
          </a:xfrm>
          <a:prstGeom prst="rect">
            <a:avLst/>
          </a:prstGeom>
          <a:noFill/>
        </p:spPr>
        <p:txBody>
          <a:bodyPr wrap="square">
            <a:spAutoFit/>
          </a:bodyPr>
          <a:lstStyle/>
          <a:p>
            <a:pPr lvl="0" marL="457200">
              <a:lnSpc>
                <a:spcPct val="130000"/>
              </a:lnSpc>
              <a:spcBef>
                <a:spcPts val="300"/>
              </a:spcBef>
              <a:spcAft>
                <a:spcPts val="300"/>
              </a:spcAft>
              <a:buClr>
                <a:srgbClr val="000000"/>
              </a:buClr>
            </a:pPr>
            <a:r>
              <a:rPr dirty="0" kern="0" lang="en-US">
                <a:solidFill>
                  <a:srgbClr val="000000"/>
                </a:solidFill>
                <a:ea charset="0" panose="020F0502020204030204" pitchFamily="34" typeface="Calibri"/>
                <a:cs charset="0" panose="020B0604020202020204" pitchFamily="34" typeface="Arial"/>
                <a:sym typeface="Arial"/>
              </a:rPr>
              <a:t>Proposed measure: Install an inverter for the fan motor (421FN02) with a capacity of 132 kW and input voltage of 380V.</a:t>
            </a:r>
          </a:p>
        </p:txBody>
      </p:sp>
    </p:spTree>
    <p:extLst>
      <p:ext uri="{BB962C8B-B14F-4D97-AF65-F5344CB8AC3E}">
        <p14:creationId xmlns:p14="http://schemas.microsoft.com/office/powerpoint/2010/main" val="38083460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nh chữ nhật 9">
            <a:extLst>
              <a:ext uri="{FF2B5EF4-FFF2-40B4-BE49-F238E27FC236}">
                <a16:creationId xmlns:a16="http://schemas.microsoft.com/office/drawing/2014/main" id="{EABC6342-6A0A-4F2F-97FB-9B801FB901EE}"/>
              </a:ext>
            </a:extLst>
          </p:cNvPr>
          <p:cNvSpPr/>
          <p:nvPr/>
        </p:nvSpPr>
        <p:spPr>
          <a:xfrm>
            <a:off x="2438399" y="6035839"/>
            <a:ext cx="7315200" cy="379078"/>
          </a:xfrm>
          <a:prstGeom prst="rect">
            <a:avLst/>
          </a:prstGeom>
        </p:spPr>
        <p:txBody>
          <a:bodyPr wrap="square">
            <a:spAutoFit/>
          </a:bodyPr>
          <a:lstStyle/>
          <a:p>
            <a:pPr lvl="0" algn="ctr">
              <a:lnSpc>
                <a:spcPct val="130000"/>
              </a:lnSpc>
              <a:spcBef>
                <a:spcPts val="300"/>
              </a:spcBef>
              <a:spcAft>
                <a:spcPts val="300"/>
              </a:spcAft>
              <a:buClr>
                <a:srgbClr val="000000"/>
              </a:buClr>
              <a:tabLst>
                <a:tab pos="5715000" algn="l"/>
              </a:tabLst>
            </a:pPr>
            <a:r>
              <a:rPr lang="en-US" sz="1600" b="1" kern="0" dirty="0">
                <a:solidFill>
                  <a:srgbClr val="000000"/>
                </a:solidFill>
                <a:ea typeface="Times New Roman" panose="02020603050405020304" pitchFamily="18" charset="0"/>
                <a:cs typeface="Arial"/>
                <a:sym typeface="Arial"/>
              </a:rPr>
              <a:t>Energy Saving Potential Calculator for Energy Efficiency Solution No. 6</a:t>
            </a:r>
            <a:endParaRPr kumimoji="0" lang="en-US" sz="1600" b="1" i="0" u="none" strike="noStrike" kern="0" cap="none" spc="0" normalizeH="0" baseline="0" noProof="0" dirty="0">
              <a:ln>
                <a:noFill/>
              </a:ln>
              <a:solidFill>
                <a:srgbClr val="000000"/>
              </a:solidFill>
              <a:effectLst/>
              <a:uLnTx/>
              <a:uFillTx/>
              <a:latin typeface="Arial"/>
              <a:ea typeface="Times New Roman" panose="02020603050405020304" pitchFamily="18" charset="0"/>
              <a:cs typeface="Arial"/>
              <a:sym typeface="Arial"/>
            </a:endParaRPr>
          </a:p>
        </p:txBody>
      </p:sp>
      <p:sp>
        <p:nvSpPr>
          <p:cNvPr id="9"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dirty="0">
                <a:solidFill>
                  <a:schemeClr val="accent1">
                    <a:lumMod val="50000"/>
                  </a:schemeClr>
                </a:solidFill>
                <a:latin typeface="+mj-lt"/>
              </a:rPr>
              <a:t>5. Installing inverters for the calciner fans 421FN02</a:t>
            </a:r>
            <a:endParaRPr lang="en-US" dirty="0">
              <a:solidFill>
                <a:schemeClr val="accent1">
                  <a:lumMod val="50000"/>
                </a:schemeClr>
              </a:solidFill>
            </a:endParaRPr>
          </a:p>
        </p:txBody>
      </p:sp>
      <p:graphicFrame>
        <p:nvGraphicFramePr>
          <p:cNvPr id="11" name="Bảng 6">
            <a:extLst>
              <a:ext uri="{FF2B5EF4-FFF2-40B4-BE49-F238E27FC236}">
                <a16:creationId xmlns:a16="http://schemas.microsoft.com/office/drawing/2014/main" id="{7FBB8230-3D55-4EC3-A219-F539D6CAE4EB}"/>
              </a:ext>
            </a:extLst>
          </p:cNvPr>
          <p:cNvGraphicFramePr>
            <a:graphicFrameLocks noGrp="1"/>
          </p:cNvGraphicFramePr>
          <p:nvPr/>
        </p:nvGraphicFramePr>
        <p:xfrm>
          <a:off x="1191716" y="2596956"/>
          <a:ext cx="9800749" cy="3380615"/>
        </p:xfrm>
        <a:graphic>
          <a:graphicData uri="http://schemas.openxmlformats.org/drawingml/2006/table">
            <a:tbl>
              <a:tblPr firstRow="1" firstCol="1" bandRow="1">
                <a:tableStyleId>{5C22544A-7EE6-4342-B048-85BDC9FD1C3A}</a:tableStyleId>
              </a:tblPr>
              <a:tblGrid>
                <a:gridCol w="674303">
                  <a:extLst>
                    <a:ext uri="{9D8B030D-6E8A-4147-A177-3AD203B41FA5}">
                      <a16:colId xmlns:a16="http://schemas.microsoft.com/office/drawing/2014/main" val="20000"/>
                    </a:ext>
                  </a:extLst>
                </a:gridCol>
                <a:gridCol w="5854910">
                  <a:extLst>
                    <a:ext uri="{9D8B030D-6E8A-4147-A177-3AD203B41FA5}">
                      <a16:colId xmlns:a16="http://schemas.microsoft.com/office/drawing/2014/main" val="20001"/>
                    </a:ext>
                  </a:extLst>
                </a:gridCol>
                <a:gridCol w="1694030">
                  <a:extLst>
                    <a:ext uri="{9D8B030D-6E8A-4147-A177-3AD203B41FA5}">
                      <a16:colId xmlns:a16="http://schemas.microsoft.com/office/drawing/2014/main" val="20002"/>
                    </a:ext>
                  </a:extLst>
                </a:gridCol>
                <a:gridCol w="1577506">
                  <a:extLst>
                    <a:ext uri="{9D8B030D-6E8A-4147-A177-3AD203B41FA5}">
                      <a16:colId xmlns:a16="http://schemas.microsoft.com/office/drawing/2014/main" val="20003"/>
                    </a:ext>
                  </a:extLst>
                </a:gridCol>
              </a:tblGrid>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NO</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SPECIFICATION</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UNIT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VALUE</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average operating hours per day</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hour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43939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average number of operating days per year.</a:t>
                      </a:r>
                    </a:p>
                    <a:p>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4o mini</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day</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330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total rated power of the equipment.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total average actual power of the equipment.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energy consumption of the baseline option.</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554.400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6</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percentage of energy savings compared to the baseline option.</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Electrical energy consumption after implementing the measure.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47.800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363515">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Energy efficiency after implementing the measure.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138.600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26294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Reduction in CO2 emissions</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tone/year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bl>
          </a:graphicData>
        </a:graphic>
      </p:graphicFrame>
      <p:sp>
        <p:nvSpPr>
          <p:cNvPr id="7" name="TextBox 6">
            <a:extLst>
              <a:ext uri="{FF2B5EF4-FFF2-40B4-BE49-F238E27FC236}">
                <a16:creationId xmlns:a16="http://schemas.microsoft.com/office/drawing/2014/main" id="{72BAD168-D8D7-42C6-AAE4-CF72E0A749EB}"/>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3254669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sz="2400" dirty="0">
                <a:solidFill>
                  <a:schemeClr val="accent1">
                    <a:lumMod val="50000"/>
                  </a:schemeClr>
                </a:solidFill>
                <a:latin typeface="+mj-lt"/>
              </a:rPr>
              <a:t>6. Install an inverter for the exhaust fan of the grinding system 541FN03</a:t>
            </a:r>
            <a:endParaRPr lang="en-US" sz="2400" dirty="0">
              <a:solidFill>
                <a:schemeClr val="accent1">
                  <a:lumMod val="50000"/>
                </a:schemeClr>
              </a:solidFill>
            </a:endParaRPr>
          </a:p>
        </p:txBody>
      </p:sp>
      <p:sp>
        <p:nvSpPr>
          <p:cNvPr id="8" name="Hình chữ nhật 11">
            <a:extLst>
              <a:ext uri="{FF2B5EF4-FFF2-40B4-BE49-F238E27FC236}">
                <a16:creationId xmlns:a16="http://schemas.microsoft.com/office/drawing/2014/main" id="{1333866A-1836-453C-8B6C-FA12B5EAB3F0}"/>
              </a:ext>
            </a:extLst>
          </p:cNvPr>
          <p:cNvSpPr/>
          <p:nvPr/>
        </p:nvSpPr>
        <p:spPr>
          <a:xfrm>
            <a:off x="609600" y="2273117"/>
            <a:ext cx="10972798" cy="3026470"/>
          </a:xfrm>
          <a:prstGeom prst="rect">
            <a:avLst/>
          </a:prstGeom>
        </p:spPr>
        <p:txBody>
          <a:bodyPr wrap="square">
            <a:spAutoFit/>
          </a:bodyPr>
          <a:lstStyle/>
          <a:p>
            <a:pPr algn="just">
              <a:lnSpc>
                <a:spcPct val="150000"/>
              </a:lnSpc>
              <a:spcBef>
                <a:spcPts val="300"/>
              </a:spcBef>
              <a:spcAft>
                <a:spcPts val="300"/>
              </a:spcAft>
            </a:pPr>
            <a:r>
              <a:rPr lang="en-US" sz="1800" b="1" dirty="0">
                <a:solidFill>
                  <a:schemeClr val="accent5">
                    <a:lumMod val="50000"/>
                  </a:schemeClr>
                </a:solidFill>
                <a:latin typeface="+mn-lt"/>
              </a:rPr>
              <a:t>a. Current situation: </a:t>
            </a:r>
          </a:p>
          <a:p>
            <a:pPr algn="just">
              <a:lnSpc>
                <a:spcPct val="150000"/>
              </a:lnSpc>
              <a:spcBef>
                <a:spcPts val="300"/>
              </a:spcBef>
              <a:spcAft>
                <a:spcPts val="300"/>
              </a:spcAft>
            </a:pPr>
            <a:r>
              <a:rPr lang="en-US" sz="1800" dirty="0">
                <a:latin typeface="+mn-lt"/>
              </a:rPr>
              <a:t>The cement grinding machine has a fan with model number 541FN03M01, with a design power of 850 kW and an input voltage of 6 kV. Working parameters: working current </a:t>
            </a:r>
            <a:r>
              <a:rPr lang="en-US" sz="1800" dirty="0" err="1">
                <a:latin typeface="+mn-lt"/>
              </a:rPr>
              <a:t>Ilv</a:t>
            </a:r>
            <a:r>
              <a:rPr lang="en-US" sz="1800" dirty="0">
                <a:latin typeface="+mn-lt"/>
              </a:rPr>
              <a:t> = 64, actual power consumption is approximately 645 kW. The damper opening depends on the load, the kiln output, and is controlled by the operator from the central control room, with the intake damper opened at 60%. The actual working airflow of the fan is about 70% of the rated airflow. This load level is maintained regularly, accounting for up to 90% of the fan's operating time.</a:t>
            </a:r>
          </a:p>
        </p:txBody>
      </p:sp>
    </p:spTree>
    <p:extLst>
      <p:ext uri="{BB962C8B-B14F-4D97-AF65-F5344CB8AC3E}">
        <p14:creationId xmlns:p14="http://schemas.microsoft.com/office/powerpoint/2010/main" val="3409633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a:extLst>
              <a:ext uri="{FF2B5EF4-FFF2-40B4-BE49-F238E27FC236}">
                <a16:creationId xmlns:a16="http://schemas.microsoft.com/office/drawing/2014/main" id="{094A922E-9583-4B4C-8326-358608D3CF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5970" y="2230581"/>
            <a:ext cx="3920316" cy="29402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a:extLst>
              <a:ext uri="{FF2B5EF4-FFF2-40B4-BE49-F238E27FC236}">
                <a16:creationId xmlns:a16="http://schemas.microsoft.com/office/drawing/2014/main" id="{AAEC0985-95DC-4349-9C2C-215F61804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3376" y="2230582"/>
            <a:ext cx="3920314" cy="2940236"/>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sz="2400" dirty="0">
                <a:solidFill>
                  <a:schemeClr val="accent1">
                    <a:lumMod val="50000"/>
                  </a:schemeClr>
                </a:solidFill>
                <a:latin typeface="+mj-lt"/>
              </a:rPr>
              <a:t>6. Install an inverter for the exhaust fan of the grinding system 541FN03</a:t>
            </a:r>
            <a:endParaRPr lang="en-US" sz="2400" dirty="0">
              <a:solidFill>
                <a:schemeClr val="accent1">
                  <a:lumMod val="50000"/>
                </a:schemeClr>
              </a:solidFill>
            </a:endParaRPr>
          </a:p>
        </p:txBody>
      </p:sp>
      <p:sp>
        <p:nvSpPr>
          <p:cNvPr id="11" name="Hình chữ nhật 14">
            <a:extLst>
              <a:ext uri="{FF2B5EF4-FFF2-40B4-BE49-F238E27FC236}">
                <a16:creationId xmlns:a16="http://schemas.microsoft.com/office/drawing/2014/main" id="{DF22781F-428C-4DF7-8139-D340FBFFEEE3}"/>
              </a:ext>
            </a:extLst>
          </p:cNvPr>
          <p:cNvSpPr/>
          <p:nvPr/>
        </p:nvSpPr>
        <p:spPr>
          <a:xfrm>
            <a:off x="609600" y="5322883"/>
            <a:ext cx="10972800" cy="775084"/>
          </a:xfrm>
          <a:prstGeom prst="rect">
            <a:avLst/>
          </a:prstGeom>
        </p:spPr>
        <p:txBody>
          <a:bodyPr wrap="square">
            <a:spAutoFit/>
          </a:bodyPr>
          <a:lstStyle/>
          <a:p>
            <a:pPr marL="742950" indent="-285750">
              <a:lnSpc>
                <a:spcPct val="130000"/>
              </a:lnSpc>
              <a:spcBef>
                <a:spcPts val="300"/>
              </a:spcBef>
              <a:spcAft>
                <a:spcPts val="300"/>
              </a:spcAft>
              <a:buFont typeface="Wingdings" panose="05000000000000000000" pitchFamily="2" charset="2"/>
              <a:buChar char="v"/>
            </a:pPr>
            <a:r>
              <a:rPr lang="en-US" sz="1800" b="1" dirty="0">
                <a:latin typeface="+mn-lt"/>
                <a:ea typeface="Calibri" panose="020F0502020204030204" pitchFamily="34" charset="0"/>
                <a:cs typeface="Arial" panose="020B0604020202020204" pitchFamily="34" charset="0"/>
              </a:rPr>
              <a:t>Measure</a:t>
            </a:r>
            <a:r>
              <a:rPr lang="en-US" sz="1800" dirty="0">
                <a:latin typeface="+mn-lt"/>
              </a:rPr>
              <a:t>: </a:t>
            </a:r>
            <a:r>
              <a:rPr lang="en-US" sz="1800" dirty="0">
                <a:latin typeface="+mn-lt"/>
                <a:cs typeface="Arial" panose="020B0604020202020204" pitchFamily="34" charset="0"/>
              </a:rPr>
              <a:t>Install a variable frequency drive (VFD) for a fan motor (541FN03) with a power rating of 850 kW and an input voltage of 6 kV. </a:t>
            </a:r>
          </a:p>
        </p:txBody>
      </p:sp>
      <p:sp>
        <p:nvSpPr>
          <p:cNvPr id="6" name="TextBox 5">
            <a:extLst>
              <a:ext uri="{FF2B5EF4-FFF2-40B4-BE49-F238E27FC236}">
                <a16:creationId xmlns:a16="http://schemas.microsoft.com/office/drawing/2014/main" id="{379CDD39-7559-4227-93B4-2379374946CF}"/>
              </a:ext>
            </a:extLst>
          </p:cNvPr>
          <p:cNvSpPr txBox="1"/>
          <p:nvPr/>
        </p:nvSpPr>
        <p:spPr>
          <a:xfrm>
            <a:off x="458769" y="1294527"/>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8918456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nh chữ nhật 9">
            <a:extLst>
              <a:ext uri="{FF2B5EF4-FFF2-40B4-BE49-F238E27FC236}">
                <a16:creationId xmlns:a16="http://schemas.microsoft.com/office/drawing/2014/main" id="{336EFB1A-88EB-4B23-92AA-EDF53977873A}"/>
              </a:ext>
            </a:extLst>
          </p:cNvPr>
          <p:cNvSpPr/>
          <p:nvPr/>
        </p:nvSpPr>
        <p:spPr>
          <a:xfrm>
            <a:off x="2082702" y="5887815"/>
            <a:ext cx="8026591" cy="338554"/>
          </a:xfrm>
          <a:prstGeom prst="rect">
            <a:avLst/>
          </a:prstGeom>
        </p:spPr>
        <p:txBody>
          <a:bodyPr wrap="square">
            <a:spAutoFit/>
          </a:bodyPr>
          <a:lstStyle/>
          <a:p>
            <a:pPr lvl="1">
              <a:buClr>
                <a:srgbClr val="000000"/>
              </a:buClr>
            </a:pPr>
            <a:r>
              <a:rPr lang="en-US" sz="1600" i="1" kern="0" dirty="0">
                <a:solidFill>
                  <a:srgbClr val="000000"/>
                </a:solidFill>
                <a:ea typeface="Times New Roman" panose="02020603050405020304" pitchFamily="18" charset="0"/>
                <a:cs typeface="Arial"/>
                <a:sym typeface="Arial"/>
              </a:rPr>
              <a:t>Table of financial indicators for the investment in energy efficiency measure No. 7</a:t>
            </a:r>
          </a:p>
        </p:txBody>
      </p:sp>
      <p:sp>
        <p:nvSpPr>
          <p:cNvPr id="8" name="Title 1">
            <a:extLst>
              <a:ext uri="{FF2B5EF4-FFF2-40B4-BE49-F238E27FC236}">
                <a16:creationId xmlns:a16="http://schemas.microsoft.com/office/drawing/2014/main" id="{CC0EE90E-B156-4EEF-B1A6-33DFB5EE237A}"/>
              </a:ext>
            </a:extLst>
          </p:cNvPr>
          <p:cNvSpPr>
            <a:spLocks noGrp="1"/>
          </p:cNvSpPr>
          <p:nvPr>
            <p:ph type="title"/>
          </p:nvPr>
        </p:nvSpPr>
        <p:spPr>
          <a:xfrm>
            <a:off x="609599" y="640818"/>
            <a:ext cx="10972800" cy="495200"/>
          </a:xfrm>
        </p:spPr>
        <p:txBody>
          <a:bodyPr>
            <a:noAutofit/>
          </a:bodyPr>
          <a:lstStyle/>
          <a:p>
            <a:pPr>
              <a:tabLst>
                <a:tab pos="6973888" algn="l"/>
              </a:tabLst>
            </a:pPr>
            <a:r>
              <a:rPr lang="en-US" sz="2400" dirty="0">
                <a:solidFill>
                  <a:schemeClr val="accent1">
                    <a:lumMod val="50000"/>
                  </a:schemeClr>
                </a:solidFill>
                <a:latin typeface="+mj-lt"/>
              </a:rPr>
              <a:t>6. Install an inverter for the exhaust fan of the grinding system 541FN03</a:t>
            </a:r>
            <a:endParaRPr lang="en-US" sz="2400" dirty="0">
              <a:solidFill>
                <a:schemeClr val="accent1">
                  <a:lumMod val="50000"/>
                </a:schemeClr>
              </a:solidFill>
            </a:endParaRPr>
          </a:p>
        </p:txBody>
      </p:sp>
      <p:graphicFrame>
        <p:nvGraphicFramePr>
          <p:cNvPr id="10" name="Bảng 6">
            <a:extLst>
              <a:ext uri="{FF2B5EF4-FFF2-40B4-BE49-F238E27FC236}">
                <a16:creationId xmlns:a16="http://schemas.microsoft.com/office/drawing/2014/main" id="{6EF35720-064F-4F62-A793-06A64822A10A}"/>
              </a:ext>
            </a:extLst>
          </p:cNvPr>
          <p:cNvGraphicFramePr>
            <a:graphicFrameLocks noGrp="1"/>
          </p:cNvGraphicFramePr>
          <p:nvPr>
            <p:extLst>
              <p:ext uri="{D42A27DB-BD31-4B8C-83A1-F6EECF244321}">
                <p14:modId xmlns:p14="http://schemas.microsoft.com/office/powerpoint/2010/main" val="774113411"/>
              </p:ext>
            </p:extLst>
          </p:nvPr>
        </p:nvGraphicFramePr>
        <p:xfrm>
          <a:off x="1206909" y="1861878"/>
          <a:ext cx="9778179" cy="3867495"/>
        </p:xfrm>
        <a:graphic>
          <a:graphicData uri="http://schemas.openxmlformats.org/drawingml/2006/table">
            <a:tbl>
              <a:tblPr firstRow="1" firstCol="1" bandRow="1">
                <a:tableStyleId>{5C22544A-7EE6-4342-B048-85BDC9FD1C3A}</a:tableStyleId>
              </a:tblPr>
              <a:tblGrid>
                <a:gridCol w="621892">
                  <a:extLst>
                    <a:ext uri="{9D8B030D-6E8A-4147-A177-3AD203B41FA5}">
                      <a16:colId xmlns:a16="http://schemas.microsoft.com/office/drawing/2014/main" val="20000"/>
                    </a:ext>
                  </a:extLst>
                </a:gridCol>
                <a:gridCol w="5445499">
                  <a:extLst>
                    <a:ext uri="{9D8B030D-6E8A-4147-A177-3AD203B41FA5}">
                      <a16:colId xmlns:a16="http://schemas.microsoft.com/office/drawing/2014/main" val="20001"/>
                    </a:ext>
                  </a:extLst>
                </a:gridCol>
                <a:gridCol w="2122454">
                  <a:extLst>
                    <a:ext uri="{9D8B030D-6E8A-4147-A177-3AD203B41FA5}">
                      <a16:colId xmlns:a16="http://schemas.microsoft.com/office/drawing/2014/main" val="20002"/>
                    </a:ext>
                  </a:extLst>
                </a:gridCol>
                <a:gridCol w="1588334">
                  <a:extLst>
                    <a:ext uri="{9D8B030D-6E8A-4147-A177-3AD203B41FA5}">
                      <a16:colId xmlns:a16="http://schemas.microsoft.com/office/drawing/2014/main" val="20003"/>
                    </a:ext>
                  </a:extLst>
                </a:gridCol>
              </a:tblGrid>
              <a:tr h="25948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NO</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SPECIFICATION</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UNIT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VALUE</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0"/>
                  </a:ext>
                </a:extLst>
              </a:tr>
              <a:tr h="52231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average electricity price of the company in the first 9 months of 207.</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1.355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1"/>
                  </a:ext>
                </a:extLst>
              </a:tr>
              <a:tr h="522317">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electrical  energy saved after implementing the energy efficiency measure.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kWh/year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1.021.680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2"/>
                  </a:ext>
                </a:extLst>
              </a:tr>
              <a:tr h="307131">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income generated from energy efficiency in one year.</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Million VND/year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1.384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3"/>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total investment cost to implement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3.150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simple payback period.</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27,3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5"/>
                  </a:ext>
                </a:extLst>
              </a:tr>
              <a:tr h="307131">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6</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Discount rate.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Project lifetime.</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year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7"/>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Net Present Value (NPV) of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Million VND</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7150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8"/>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Internal Rate of Return (IRR) of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47%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09"/>
                  </a:ext>
                </a:extLst>
              </a:tr>
              <a:tr h="324852">
                <a:tc>
                  <a:txBody>
                    <a:bodyPr/>
                    <a:lstStyle/>
                    <a:p>
                      <a:pPr algn="ctr">
                        <a:spcBef>
                          <a:spcPts val="200"/>
                        </a:spcBef>
                        <a:spcAft>
                          <a:spcPts val="200"/>
                        </a:spcAft>
                      </a:pPr>
                      <a:r>
                        <a:rPr lang="en-US" sz="1600" dirty="0">
                          <a:effectLst/>
                          <a:latin typeface="Arial" panose="020B0604020202020204" pitchFamily="34" charset="0"/>
                          <a:cs typeface="Arial" panose="020B0604020202020204" pitchFamily="34" charset="0"/>
                        </a:rPr>
                        <a:t>10</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spcBef>
                          <a:spcPts val="200"/>
                        </a:spcBef>
                        <a:spcAft>
                          <a:spcPts val="200"/>
                        </a:spcAft>
                      </a:pPr>
                      <a:r>
                        <a:rPr lang="en-US" sz="1600" b="0" i="0" u="none" strike="noStrike" cap="none" dirty="0">
                          <a:solidFill>
                            <a:schemeClr val="dk1"/>
                          </a:solidFill>
                          <a:effectLst/>
                          <a:latin typeface="Arial" panose="020B0604020202020204" pitchFamily="34" charset="0"/>
                          <a:ea typeface="+mn-ea"/>
                          <a:cs typeface="Arial" panose="020B0604020202020204" pitchFamily="34" charset="0"/>
                          <a:sym typeface="Arial"/>
                        </a:rPr>
                        <a:t>The payback period of the project.</a:t>
                      </a:r>
                    </a:p>
                  </a:txBody>
                  <a:tcPr marL="68580" marR="68580" marT="0" marB="0" anchor="ctr"/>
                </a:tc>
                <a:tc>
                  <a:txBody>
                    <a:bodyPr/>
                    <a:lstStyle/>
                    <a:p>
                      <a:pPr>
                        <a:spcBef>
                          <a:spcPts val="200"/>
                        </a:spcBef>
                        <a:spcAft>
                          <a:spcPts val="200"/>
                        </a:spcAft>
                      </a:pPr>
                      <a:r>
                        <a:rPr lang="en-US" sz="1600" dirty="0">
                          <a:effectLst/>
                          <a:latin typeface="Arial" panose="020B0604020202020204" pitchFamily="34" charset="0"/>
                          <a:cs typeface="Arial" panose="020B0604020202020204" pitchFamily="34" charset="0"/>
                        </a:rPr>
                        <a:t>month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r">
                        <a:spcAft>
                          <a:spcPts val="0"/>
                        </a:spcAft>
                      </a:pPr>
                      <a:r>
                        <a:rPr lang="en-US" sz="1600" dirty="0">
                          <a:effectLst/>
                          <a:latin typeface="Arial" panose="020B0604020202020204" pitchFamily="34" charset="0"/>
                          <a:cs typeface="Arial" panose="020B0604020202020204" pitchFamily="34" charset="0"/>
                        </a:rPr>
                        <a:t>38,7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5" name="TextBox 4">
            <a:extLst>
              <a:ext uri="{FF2B5EF4-FFF2-40B4-BE49-F238E27FC236}">
                <a16:creationId xmlns:a16="http://schemas.microsoft.com/office/drawing/2014/main" id="{EEC5BC2B-0E03-4959-B641-693A7F24C719}"/>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3915398827"/>
      </p:ext>
    </p:extLst>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C1A8EC9D-0FBD-F10A-0546-C1727605E1F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RPr/>
            </a:defPPr>
            <a:lvl1pPr algn="ctr">
              <a:buClr>
                <a:schemeClr val="dk1"/>
              </a:buClr>
              <a:buSzPts val="2800"/>
              <a:buFont typeface="Fira Sans Extra Condensed"/>
              <a:buNone/>
              <a:defRPr b="1" sz="2800">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9pPr>
          </a:lstStyle>
          <a:p>
            <a:pPr lvl="0">
              <a:buClr>
                <a:srgbClr val="000000"/>
              </a:buClr>
            </a:pPr>
            <a:r>
              <a:rPr dirty="0" lang="en-US" sz="2400">
                <a:cs charset="0" panose="020B0604020202020204" pitchFamily="34" typeface="Arial"/>
              </a:rPr>
              <a:t>7. UTILIZING THE HOT EXHAUST GASES FROM THE CLINKER COOLING PROCESS TO SUPPLY AIR TO THE PRIMARY AIR FAN AT THE KILN HEAD</a:t>
            </a:r>
            <a:endParaRPr b="1" baseline="0" cap="none" dirty="0" i="0" kern="0" kumimoji="0" lang="en-US" noProof="0" normalizeH="0" spc="0" strike="noStrike" sz="2400" u="none">
              <a:ln>
                <a:noFill/>
              </a:ln>
              <a:solidFill>
                <a:srgbClr val="87C6CC">
                  <a:lumMod val="50000"/>
                </a:srgbClr>
              </a:solidFill>
              <a:effectLst/>
              <a:uLnTx/>
              <a:uFillTx/>
              <a:latin typeface="Arial"/>
              <a:cs charset="0" panose="020B0604020202020204" pitchFamily="34" typeface="Arial"/>
              <a:sym typeface="Arial"/>
            </a:endParaRPr>
          </a:p>
        </p:txBody>
      </p:sp>
      <p:pic>
        <p:nvPicPr>
          <p:cNvPr descr="A computer screen with many different colored graphics&#10;&#10;Description automatically generated" id="4" name="Picture 3">
            <a:extLst>
              <a:ext uri="{FF2B5EF4-FFF2-40B4-BE49-F238E27FC236}">
                <a16:creationId xmlns:a16="http://schemas.microsoft.com/office/drawing/2014/main" id="{9312A694-0247-B946-AFB7-1AECE8831A94}"/>
              </a:ext>
            </a:extLst>
          </p:cNvPr>
          <p:cNvPicPr>
            <a:picLocks noChangeAspect="1"/>
          </p:cNvPicPr>
          <p:nvPr/>
        </p:nvPicPr>
        <p:blipFill rotWithShape="1">
          <a:blip cstate="print" r:embed="rId2">
            <a:extLst>
              <a:ext uri="{28A0092B-C50C-407E-A947-70E740481C1C}">
                <a14:useLocalDpi xmlns:a14="http://schemas.microsoft.com/office/drawing/2010/main" val="0"/>
              </a:ext>
            </a:extLst>
          </a:blip>
          <a:srcRect l="103" r="13"/>
          <a:stretch/>
        </p:blipFill>
        <p:spPr bwMode="auto">
          <a:xfrm>
            <a:off x="8105215" y="1526273"/>
            <a:ext cx="3454399" cy="2055031"/>
          </a:xfrm>
          <a:prstGeom prst="rect">
            <a:avLst/>
          </a:prstGeom>
          <a:noFill/>
          <a:ln>
            <a:noFill/>
          </a:ln>
          <a:extLst>
            <a:ext uri="{53640926-AAD7-44D8-BBD7-CCE9431645EC}">
              <a14:shadowObscured xmlns:a14="http://schemas.microsoft.com/office/drawing/2010/main"/>
            </a:ext>
          </a:extLst>
        </p:spPr>
      </p:pic>
      <p:pic>
        <p:nvPicPr>
          <p:cNvPr descr="A computer screen with a diagram&#10;&#10;Description automatically generated" id="6" name="Picture 5">
            <a:extLst>
              <a:ext uri="{FF2B5EF4-FFF2-40B4-BE49-F238E27FC236}">
                <a16:creationId xmlns:a16="http://schemas.microsoft.com/office/drawing/2014/main" id="{CAF01B44-A071-6F3D-F44D-0CDBAE620E3B}"/>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l="56" r="33"/>
          <a:stretch/>
        </p:blipFill>
        <p:spPr bwMode="auto">
          <a:xfrm>
            <a:off x="8105214" y="4165600"/>
            <a:ext cx="3454399" cy="2169190"/>
          </a:xfrm>
          <a:prstGeom prst="rect">
            <a:avLst/>
          </a:prstGeom>
          <a:noFill/>
          <a:ln>
            <a:noFill/>
          </a:ln>
          <a:extLst>
            <a:ext uri="{53640926-AAD7-44D8-BBD7-CCE9431645EC}">
              <a14:shadowObscured xmlns:a14="http://schemas.microsoft.com/office/drawing/2010/main"/>
            </a:ext>
          </a:extLst>
        </p:spPr>
      </p:pic>
      <p:graphicFrame>
        <p:nvGraphicFramePr>
          <p:cNvPr id="7" name="Table 6">
            <a:extLst>
              <a:ext uri="{FF2B5EF4-FFF2-40B4-BE49-F238E27FC236}">
                <a16:creationId xmlns:a16="http://schemas.microsoft.com/office/drawing/2014/main" id="{392BA367-3686-4CAA-444A-69CCB5F85C20}"/>
              </a:ext>
            </a:extLst>
          </p:cNvPr>
          <p:cNvGraphicFramePr>
            <a:graphicFrameLocks noGrp="1"/>
          </p:cNvGraphicFramePr>
          <p:nvPr>
            <p:extLst>
              <p:ext uri="{D42A27DB-BD31-4B8C-83A1-F6EECF244321}">
                <p14:modId xmlns:p14="http://schemas.microsoft.com/office/powerpoint/2010/main" val="2100022549"/>
              </p:ext>
            </p:extLst>
          </p:nvPr>
        </p:nvGraphicFramePr>
        <p:xfrm>
          <a:off x="626769" y="2553788"/>
          <a:ext cx="7254488" cy="2478280"/>
        </p:xfrm>
        <a:graphic>
          <a:graphicData uri="http://schemas.openxmlformats.org/drawingml/2006/table">
            <a:tbl>
              <a:tblPr bandRow="1" firstCol="1" firstRow="1">
                <a:tableStyleId>{93296810-A885-4BE3-A3E7-6D5BEEA58F35}</a:tableStyleId>
              </a:tblPr>
              <a:tblGrid>
                <a:gridCol w="2043830">
                  <a:extLst>
                    <a:ext uri="{9D8B030D-6E8A-4147-A177-3AD203B41FA5}">
                      <a16:colId xmlns:a16="http://schemas.microsoft.com/office/drawing/2014/main" val="3205275985"/>
                    </a:ext>
                  </a:extLst>
                </a:gridCol>
                <a:gridCol w="1362828">
                  <a:extLst>
                    <a:ext uri="{9D8B030D-6E8A-4147-A177-3AD203B41FA5}">
                      <a16:colId xmlns:a16="http://schemas.microsoft.com/office/drawing/2014/main" val="150143558"/>
                    </a:ext>
                  </a:extLst>
                </a:gridCol>
                <a:gridCol w="1320041">
                  <a:extLst>
                    <a:ext uri="{9D8B030D-6E8A-4147-A177-3AD203B41FA5}">
                      <a16:colId xmlns:a16="http://schemas.microsoft.com/office/drawing/2014/main" val="2073235131"/>
                    </a:ext>
                  </a:extLst>
                </a:gridCol>
                <a:gridCol w="1152139">
                  <a:extLst>
                    <a:ext uri="{9D8B030D-6E8A-4147-A177-3AD203B41FA5}">
                      <a16:colId xmlns:a16="http://schemas.microsoft.com/office/drawing/2014/main" val="1412180404"/>
                    </a:ext>
                  </a:extLst>
                </a:gridCol>
                <a:gridCol w="1375650">
                  <a:extLst>
                    <a:ext uri="{9D8B030D-6E8A-4147-A177-3AD203B41FA5}">
                      <a16:colId xmlns:a16="http://schemas.microsoft.com/office/drawing/2014/main" val="544936929"/>
                    </a:ext>
                  </a:extLst>
                </a:gridCol>
              </a:tblGrid>
              <a:tr h="619681">
                <a:tc>
                  <a:txBody>
                    <a:bodyPr/>
                    <a:lstStyle/>
                    <a:p>
                      <a:pPr algn="ctr">
                        <a:lnSpc>
                          <a:spcPct val="150000"/>
                        </a:lnSpc>
                        <a:spcBef>
                          <a:spcPts val="300"/>
                        </a:spcBef>
                        <a:spcAft>
                          <a:spcPts val="300"/>
                        </a:spcAft>
                        <a:buNone/>
                      </a:pPr>
                      <a:r>
                        <a:rPr dirty="0" lang="en-GB" sz="1400">
                          <a:effectLst/>
                        </a:rPr>
                        <a:t>Equipment</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Air flow</a:t>
                      </a:r>
                    </a:p>
                    <a:p>
                      <a:pPr algn="ctr">
                        <a:lnSpc>
                          <a:spcPct val="150000"/>
                        </a:lnSpc>
                        <a:spcBef>
                          <a:spcPts val="300"/>
                        </a:spcBef>
                        <a:spcAft>
                          <a:spcPts val="300"/>
                        </a:spcAft>
                        <a:buNone/>
                      </a:pPr>
                      <a:r>
                        <a:rPr dirty="0" lang="en-GB" sz="1400">
                          <a:effectLst/>
                        </a:rPr>
                        <a:t>(m³/minute)</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Air pressure</a:t>
                      </a:r>
                    </a:p>
                    <a:p>
                      <a:pPr algn="ctr">
                        <a:lnSpc>
                          <a:spcPct val="150000"/>
                        </a:lnSpc>
                        <a:spcBef>
                          <a:spcPts val="300"/>
                        </a:spcBef>
                        <a:spcAft>
                          <a:spcPts val="300"/>
                        </a:spcAft>
                        <a:buNone/>
                      </a:pPr>
                      <a:r>
                        <a:rPr dirty="0" lang="en-GB" sz="1400">
                          <a:effectLst/>
                        </a:rPr>
                        <a:t>(kPa)</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Capacity</a:t>
                      </a:r>
                    </a:p>
                    <a:p>
                      <a:pPr algn="ctr">
                        <a:lnSpc>
                          <a:spcPct val="150000"/>
                        </a:lnSpc>
                        <a:spcBef>
                          <a:spcPts val="300"/>
                        </a:spcBef>
                        <a:spcAft>
                          <a:spcPts val="300"/>
                        </a:spcAft>
                        <a:buNone/>
                      </a:pPr>
                      <a:r>
                        <a:rPr dirty="0" lang="en-GB" sz="1400">
                          <a:effectLst/>
                        </a:rPr>
                        <a:t>(kW)</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Note</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1123290069"/>
                  </a:ext>
                </a:extLst>
              </a:tr>
              <a:tr h="549904">
                <a:tc>
                  <a:txBody>
                    <a:bodyPr/>
                    <a:lstStyle/>
                    <a:p>
                      <a:pPr algn="just">
                        <a:lnSpc>
                          <a:spcPct val="150000"/>
                        </a:lnSpc>
                        <a:spcBef>
                          <a:spcPts val="300"/>
                        </a:spcBef>
                        <a:spcAft>
                          <a:spcPts val="300"/>
                        </a:spcAft>
                        <a:buNone/>
                      </a:pPr>
                      <a:r>
                        <a:rPr dirty="0" lang="en-US" sz="1400">
                          <a:effectLst/>
                        </a:rPr>
                        <a:t>Primary air fan for the burner</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180</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58.8</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250</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l">
                        <a:lnSpc>
                          <a:spcPct val="150000"/>
                        </a:lnSpc>
                        <a:spcBef>
                          <a:spcPts val="300"/>
                        </a:spcBef>
                        <a:spcAft>
                          <a:spcPts val="300"/>
                        </a:spcAft>
                        <a:buNone/>
                      </a:pPr>
                      <a:r>
                        <a:rPr dirty="0" lang="en-GB" sz="1400">
                          <a:effectLst/>
                        </a:rPr>
                        <a:t>Code:</a:t>
                      </a:r>
                      <a:r>
                        <a:rPr baseline="0" dirty="0" lang="en-GB" sz="1400">
                          <a:effectLst/>
                        </a:rPr>
                        <a:t> </a:t>
                      </a:r>
                      <a:r>
                        <a:rPr dirty="0" lang="en-GB" sz="1400">
                          <a:effectLst/>
                        </a:rPr>
                        <a:t>ASF300</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714147853"/>
                  </a:ext>
                </a:extLst>
              </a:tr>
              <a:tr h="549904">
                <a:tc>
                  <a:txBody>
                    <a:bodyPr/>
                    <a:lstStyle/>
                    <a:p>
                      <a:pPr algn="just">
                        <a:lnSpc>
                          <a:spcPct val="150000"/>
                        </a:lnSpc>
                        <a:spcBef>
                          <a:spcPts val="300"/>
                        </a:spcBef>
                        <a:spcAft>
                          <a:spcPts val="300"/>
                        </a:spcAft>
                        <a:buNone/>
                      </a:pPr>
                      <a:r>
                        <a:rPr dirty="0" lang="en-US" sz="1400">
                          <a:effectLst/>
                        </a:rPr>
                        <a:t>Roots blower for kiln inlet coal dosing</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112</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61.0</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185</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l">
                        <a:lnSpc>
                          <a:spcPct val="150000"/>
                        </a:lnSpc>
                        <a:spcBef>
                          <a:spcPts val="300"/>
                        </a:spcBef>
                        <a:spcAft>
                          <a:spcPts val="300"/>
                        </a:spcAft>
                        <a:buNone/>
                      </a:pPr>
                      <a:r>
                        <a:rPr dirty="0" lang="en-GB" sz="1400">
                          <a:effectLst/>
                        </a:rPr>
                        <a:t>Code: S51</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55921064"/>
                  </a:ext>
                </a:extLst>
              </a:tr>
              <a:tr h="549904">
                <a:tc>
                  <a:txBody>
                    <a:bodyPr/>
                    <a:lstStyle/>
                    <a:p>
                      <a:pPr algn="just">
                        <a:lnSpc>
                          <a:spcPct val="150000"/>
                        </a:lnSpc>
                        <a:spcBef>
                          <a:spcPts val="300"/>
                        </a:spcBef>
                        <a:spcAft>
                          <a:spcPts val="300"/>
                        </a:spcAft>
                        <a:buNone/>
                      </a:pPr>
                      <a:r>
                        <a:rPr dirty="0" lang="en-US" sz="1400">
                          <a:effectLst/>
                        </a:rPr>
                        <a:t>Roots blower for kiln outlet coal dosing</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122</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57.0</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ctr">
                        <a:lnSpc>
                          <a:spcPct val="150000"/>
                        </a:lnSpc>
                        <a:spcBef>
                          <a:spcPts val="300"/>
                        </a:spcBef>
                        <a:spcAft>
                          <a:spcPts val="300"/>
                        </a:spcAft>
                        <a:buNone/>
                      </a:pPr>
                      <a:r>
                        <a:rPr dirty="0" lang="en-GB" sz="1400">
                          <a:effectLst/>
                        </a:rPr>
                        <a:t>185</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tc>
                  <a:txBody>
                    <a:bodyPr/>
                    <a:lstStyle/>
                    <a:p>
                      <a:pPr algn="l">
                        <a:lnSpc>
                          <a:spcPct val="150000"/>
                        </a:lnSpc>
                        <a:spcBef>
                          <a:spcPts val="300"/>
                        </a:spcBef>
                        <a:spcAft>
                          <a:spcPts val="300"/>
                        </a:spcAft>
                        <a:buNone/>
                      </a:pPr>
                      <a:r>
                        <a:rPr dirty="0" lang="en-GB" sz="1400">
                          <a:effectLst/>
                        </a:rPr>
                        <a:t>Code: S51</a:t>
                      </a:r>
                      <a:endParaRPr dirty="0" lang="en-US" sz="1400">
                        <a:solidFill>
                          <a:schemeClr val="tx1"/>
                        </a:solidFill>
                        <a:effectLst/>
                        <a:latin charset="0" panose="020B0604020202020204" pitchFamily="34" typeface="Arial"/>
                        <a:ea charset="0" panose="02020603050405020304" pitchFamily="18" typeface="Times New Roman"/>
                        <a:cs charset="0" panose="020B0604020202020204" pitchFamily="34" typeface="Arial"/>
                      </a:endParaRPr>
                    </a:p>
                  </a:txBody>
                  <a:tcPr anchor="ctr" marB="0" marL="68580" marR="68580" marT="0"/>
                </a:tc>
                <a:extLst>
                  <a:ext uri="{0D108BD9-81ED-4DB2-BD59-A6C34878D82A}">
                    <a16:rowId xmlns:a16="http://schemas.microsoft.com/office/drawing/2014/main" val="1375451091"/>
                  </a:ext>
                </a:extLst>
              </a:tr>
            </a:tbl>
          </a:graphicData>
        </a:graphic>
      </p:graphicFrame>
      <p:sp>
        <p:nvSpPr>
          <p:cNvPr id="8" name="TextBox 7">
            <a:extLst>
              <a:ext uri="{FF2B5EF4-FFF2-40B4-BE49-F238E27FC236}">
                <a16:creationId xmlns:a16="http://schemas.microsoft.com/office/drawing/2014/main" id="{E32D8164-4AA4-45CF-805D-A97196B42489}"/>
              </a:ext>
            </a:extLst>
          </p:cNvPr>
          <p:cNvSpPr txBox="1"/>
          <p:nvPr/>
        </p:nvSpPr>
        <p:spPr>
          <a:xfrm>
            <a:off x="534183" y="1235060"/>
            <a:ext cx="3644210" cy="369332"/>
          </a:xfrm>
          <a:prstGeom prst="rect">
            <a:avLst/>
          </a:prstGeom>
          <a:noFill/>
        </p:spPr>
        <p:txBody>
          <a:bodyPr rtlCol="0" wrap="square">
            <a:spAutoFit/>
          </a:bodyPr>
          <a:lstStyle/>
          <a:p>
            <a:pPr algn="just" defTabSz="914400" eaLnBrk="1" fontAlgn="auto" hangingPunct="1" latinLnBrk="0" lvl="0" marR="0" rtl="0">
              <a:lnSpc>
                <a:spcPct val="100000"/>
              </a:lnSpc>
              <a:spcBef>
                <a:spcPts val="0"/>
              </a:spcBef>
              <a:spcAft>
                <a:spcPts val="0"/>
              </a:spcAft>
              <a:buClr>
                <a:srgbClr val="000000"/>
              </a:buClr>
              <a:buSzTx/>
              <a:tabLst/>
              <a:defRPr/>
            </a:pPr>
            <a:r>
              <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a. Current situation</a:t>
            </a:r>
          </a:p>
        </p:txBody>
      </p:sp>
    </p:spTree>
    <p:extLst>
      <p:ext uri="{BB962C8B-B14F-4D97-AF65-F5344CB8AC3E}">
        <p14:creationId xmlns:p14="http://schemas.microsoft.com/office/powerpoint/2010/main" val="13731695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731DF-41CB-AED2-8F3E-9A543D74FD6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765E99C-6340-6EA6-B5F0-4A9B0613E09C}"/>
              </a:ext>
            </a:extLst>
          </p:cNvPr>
          <p:cNvSpPr txBox="1"/>
          <p:nvPr/>
        </p:nvSpPr>
        <p:spPr>
          <a:xfrm>
            <a:off x="458769" y="1801586"/>
            <a:ext cx="11046164" cy="4319965"/>
          </a:xfrm>
          <a:prstGeom prst="rect">
            <a:avLst/>
          </a:prstGeom>
          <a:noFill/>
        </p:spPr>
        <p:txBody>
          <a:bodyPr wrap="square">
            <a:spAutoFit/>
          </a:bodyPr>
          <a:lstStyle/>
          <a:p>
            <a:pPr algn="just">
              <a:lnSpc>
                <a:spcPct val="150000"/>
              </a:lnSpc>
              <a:spcBef>
                <a:spcPts val="300"/>
              </a:spcBef>
              <a:spcAft>
                <a:spcPts val="300"/>
              </a:spcAft>
              <a:buNone/>
            </a:pPr>
            <a:r>
              <a:rPr lang="en-GB" sz="1500" b="1" dirty="0">
                <a:ea typeface="Times New Roman" panose="02020603050405020304" pitchFamily="18" charset="0"/>
                <a:cs typeface="Arial" panose="020B0604020202020204" pitchFamily="34" charset="0"/>
              </a:rPr>
              <a:t>Proposed solution</a:t>
            </a:r>
          </a:p>
          <a:p>
            <a:pPr algn="just">
              <a:lnSpc>
                <a:spcPct val="150000"/>
              </a:lnSpc>
              <a:spcBef>
                <a:spcPts val="300"/>
              </a:spcBef>
              <a:spcAft>
                <a:spcPts val="300"/>
              </a:spcAft>
              <a:buNone/>
            </a:pPr>
            <a:r>
              <a:rPr lang="en-US" sz="1500" kern="100" dirty="0">
                <a:ea typeface="Aptos" panose="020B0004020202020204" pitchFamily="34" charset="0"/>
                <a:cs typeface="Arial" panose="020B0604020202020204" pitchFamily="34" charset="0"/>
              </a:rPr>
              <a:t>Install a pipeline to conduct hot air discharged from the clinker cooling process (temperature about 110-130°C) to the first air supply fan for the furnace burner. This is to increase the temperature of the air supplied to the combustion process, thereby improving the thermal efficiency of the clinker kiln.</a:t>
            </a:r>
          </a:p>
          <a:p>
            <a:pPr algn="just">
              <a:lnSpc>
                <a:spcPct val="150000"/>
              </a:lnSpc>
              <a:spcBef>
                <a:spcPts val="300"/>
              </a:spcBef>
              <a:spcAft>
                <a:spcPts val="300"/>
              </a:spcAft>
              <a:buNone/>
            </a:pPr>
            <a:r>
              <a:rPr lang="en-GB" sz="1500" b="1" i="1" dirty="0">
                <a:ea typeface="Times New Roman" panose="02020603050405020304" pitchFamily="18" charset="0"/>
                <a:cs typeface="Arial" panose="020B0604020202020204" pitchFamily="34" charset="0"/>
              </a:rPr>
              <a:t>Energy efficiency potential:</a:t>
            </a:r>
            <a:endParaRPr lang="en-US" sz="1500" dirty="0">
              <a:effectLst/>
              <a:ea typeface="Times New Roman" panose="02020603050405020304" pitchFamily="18" charset="0"/>
              <a:cs typeface="Arial" panose="020B0604020202020204" pitchFamily="34" charset="0"/>
            </a:endParaRPr>
          </a:p>
          <a:p>
            <a:pPr marL="342900" lvl="0" indent="-342900" algn="just">
              <a:lnSpc>
                <a:spcPct val="150000"/>
              </a:lnSpc>
              <a:spcBef>
                <a:spcPts val="300"/>
              </a:spcBef>
              <a:spcAft>
                <a:spcPts val="300"/>
              </a:spcAft>
              <a:buSzPts val="1000"/>
              <a:buFont typeface="Times New Roman" panose="02020603050405020304" pitchFamily="18" charset="0"/>
              <a:buChar char="-"/>
              <a:tabLst>
                <a:tab pos="457200" algn="l"/>
              </a:tabLst>
            </a:pPr>
            <a:r>
              <a:rPr lang="en-US" sz="1500" dirty="0">
                <a:ea typeface="Aptos" panose="020B0004020202020204" pitchFamily="34" charset="0"/>
                <a:cs typeface="Arial" panose="020B0604020202020204" pitchFamily="34" charset="0"/>
              </a:rPr>
              <a:t>By increasing the air temperature supplied to the combustion process by about 20°C, the thermal efficiency of the furnace can increase by 1%.</a:t>
            </a:r>
          </a:p>
          <a:p>
            <a:pPr marL="342900" lvl="0" indent="-342900" algn="just">
              <a:lnSpc>
                <a:spcPct val="150000"/>
              </a:lnSpc>
              <a:spcBef>
                <a:spcPts val="300"/>
              </a:spcBef>
              <a:spcAft>
                <a:spcPts val="300"/>
              </a:spcAft>
              <a:buSzPts val="1000"/>
              <a:buFont typeface="Times New Roman" panose="02020603050405020304" pitchFamily="18" charset="0"/>
              <a:buChar char="-"/>
              <a:tabLst>
                <a:tab pos="457200" algn="l"/>
              </a:tabLst>
            </a:pPr>
            <a:r>
              <a:rPr lang="en-US" sz="1500" dirty="0"/>
              <a:t>The amount of fuel supplied to the kiln inlet accounts for approximately 34% of the total fuel used for the kiln.</a:t>
            </a:r>
          </a:p>
          <a:p>
            <a:pPr marL="342900" lvl="0" indent="-342900" algn="just">
              <a:lnSpc>
                <a:spcPct val="150000"/>
              </a:lnSpc>
              <a:spcBef>
                <a:spcPts val="300"/>
              </a:spcBef>
              <a:spcAft>
                <a:spcPts val="300"/>
              </a:spcAft>
              <a:buSzPts val="1000"/>
              <a:buFont typeface="Times New Roman" panose="02020603050405020304" pitchFamily="18" charset="0"/>
              <a:buChar char="-"/>
              <a:tabLst>
                <a:tab pos="457200" algn="l"/>
              </a:tabLst>
            </a:pPr>
            <a:r>
              <a:rPr lang="en-US" sz="1500" dirty="0"/>
              <a:t>The amount of air supplied to the kiln inlet burner accounts for approximately 10% of the total air required for the combustion process.</a:t>
            </a:r>
          </a:p>
          <a:p>
            <a:pPr lvl="0" algn="just">
              <a:lnSpc>
                <a:spcPct val="150000"/>
              </a:lnSpc>
              <a:spcBef>
                <a:spcPts val="300"/>
              </a:spcBef>
              <a:spcAft>
                <a:spcPts val="300"/>
              </a:spcAft>
              <a:buSzPts val="1000"/>
              <a:tabLst>
                <a:tab pos="457200" algn="l"/>
              </a:tabLst>
            </a:pPr>
            <a:r>
              <a:rPr lang="en-US" sz="1500" dirty="0"/>
              <a:t>By increasing the temperature of the combustion air from 28°C to 130°C (an increase of 102°C), the thermal efficiency of the kiln</a:t>
            </a:r>
          </a:p>
        </p:txBody>
      </p:sp>
      <p:sp>
        <p:nvSpPr>
          <p:cNvPr id="6"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7. UTILIZING THE HOT EXHAUST GASES FROM THE CLINKER COOLING PROCESS TO SUPPLY AIR TO THE PRIMARY AIR FAN AT THE KILN HEAD</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
        <p:nvSpPr>
          <p:cNvPr id="5" name="TextBox 4">
            <a:extLst>
              <a:ext uri="{FF2B5EF4-FFF2-40B4-BE49-F238E27FC236}">
                <a16:creationId xmlns:a16="http://schemas.microsoft.com/office/drawing/2014/main" id="{597F6B87-6BBC-4C53-9482-18B3DC253E0A}"/>
              </a:ext>
            </a:extLst>
          </p:cNvPr>
          <p:cNvSpPr txBox="1"/>
          <p:nvPr/>
        </p:nvSpPr>
        <p:spPr>
          <a:xfrm>
            <a:off x="458769" y="1303954"/>
            <a:ext cx="3644210" cy="36933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
                <a:srgbClr val="000000"/>
              </a:buClr>
              <a:buSzTx/>
              <a:tabLst/>
              <a:defRPr/>
            </a:pPr>
            <a:r>
              <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rPr>
              <a:t>b. Describe </a:t>
            </a:r>
            <a:r>
              <a:rPr lang="en-US" b="1" kern="0" dirty="0">
                <a:solidFill>
                  <a:schemeClr val="accent5">
                    <a:lumMod val="50000"/>
                  </a:schemeClr>
                </a:solidFill>
                <a:latin typeface="Arial"/>
                <a:cs typeface="Arial" panose="020B0604020202020204" pitchFamily="34" charset="0"/>
                <a:sym typeface="Arial"/>
              </a:rPr>
              <a:t>m</a:t>
            </a:r>
            <a:r>
              <a:rPr kumimoji="0" lang="en-US" sz="1800" b="1" i="0" u="none" strike="noStrike" kern="0" cap="none" spc="0" normalizeH="0" baseline="0" noProof="0" dirty="0" err="1">
                <a:ln>
                  <a:noFill/>
                </a:ln>
                <a:solidFill>
                  <a:schemeClr val="accent5">
                    <a:lumMod val="50000"/>
                  </a:schemeClr>
                </a:solidFill>
                <a:effectLst/>
                <a:uLnTx/>
                <a:uFillTx/>
                <a:latin typeface="Arial"/>
                <a:cs typeface="Arial" panose="020B0604020202020204" pitchFamily="34" charset="0"/>
                <a:sym typeface="Arial"/>
              </a:rPr>
              <a:t>easures</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838625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969406C-82A2-8AE5-E3BA-7F6377078049}"/>
              </a:ext>
            </a:extLst>
          </p:cNvPr>
          <p:cNvSpPr txBox="1">
            <a:spLocks/>
          </p:cNvSpPr>
          <p:nvPr/>
        </p:nvSpPr>
        <p:spPr>
          <a:xfrm>
            <a:off x="0" y="616002"/>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3200" kern="0" dirty="0">
                <a:solidFill>
                  <a:srgbClr val="87C6CC">
                    <a:lumMod val="50000"/>
                  </a:srgbClr>
                </a:solidFill>
                <a:latin typeface="+mn-lt"/>
                <a:cs typeface="Arial" panose="020B0604020202020204" pitchFamily="34" charset="0"/>
              </a:rPr>
              <a:t>1. OPPORTUNITY TO RENOVATE THE KILN SYSTEM</a:t>
            </a:r>
            <a:endParaRPr kumimoji="0" lang="en-US" sz="3200" b="1" i="0" u="none" strike="noStrike" kern="0" cap="none" spc="0" normalizeH="0" baseline="0" noProof="0" dirty="0">
              <a:ln>
                <a:noFill/>
              </a:ln>
              <a:solidFill>
                <a:srgbClr val="87C6CC">
                  <a:lumMod val="50000"/>
                </a:srgbClr>
              </a:solidFill>
              <a:effectLst/>
              <a:uLnTx/>
              <a:uFillTx/>
              <a:latin typeface="+mn-lt"/>
              <a:cs typeface="Arial" panose="020B0604020202020204" pitchFamily="34" charset="0"/>
              <a:sym typeface="Fira Sans Extra Condensed"/>
            </a:endParaRPr>
          </a:p>
        </p:txBody>
      </p:sp>
      <p:sp>
        <p:nvSpPr>
          <p:cNvPr id="6" name="Text 0"/>
          <p:cNvSpPr/>
          <p:nvPr/>
        </p:nvSpPr>
        <p:spPr>
          <a:xfrm>
            <a:off x="598516" y="1193088"/>
            <a:ext cx="11015729" cy="665518"/>
          </a:xfrm>
          <a:prstGeom prst="rect">
            <a:avLst/>
          </a:prstGeom>
          <a:noFill/>
          <a:ln/>
        </p:spPr>
        <p:txBody>
          <a:bodyPr wrap="none" lIns="0" tIns="0" rIns="0" bIns="0" rtlCol="0" anchor="t"/>
          <a:lstStyle/>
          <a:p>
            <a:pPr>
              <a:lnSpc>
                <a:spcPts val="5550"/>
              </a:lnSpc>
            </a:pPr>
            <a:r>
              <a:rPr lang="en-US" sz="2000" b="1">
                <a:ea typeface="Alice" pitchFamily="34" charset="-122"/>
                <a:cs typeface="Alice" pitchFamily="34" charset="-120"/>
              </a:rPr>
              <a:t>Problem 1: Poor sealing performance</a:t>
            </a:r>
            <a:endParaRPr lang="en-US" sz="2000" b="1" dirty="0"/>
          </a:p>
        </p:txBody>
      </p:sp>
      <p:sp>
        <p:nvSpPr>
          <p:cNvPr id="7" name="Text 1"/>
          <p:cNvSpPr/>
          <p:nvPr/>
        </p:nvSpPr>
        <p:spPr>
          <a:xfrm>
            <a:off x="598516" y="1940494"/>
            <a:ext cx="11015729" cy="2339276"/>
          </a:xfrm>
          <a:prstGeom prst="rect">
            <a:avLst/>
          </a:prstGeom>
          <a:noFill/>
          <a:ln/>
        </p:spPr>
        <p:txBody>
          <a:bodyPr wrap="square" lIns="0" tIns="0" rIns="0" bIns="0" rtlCol="0" anchor="t"/>
          <a:lstStyle/>
          <a:p>
            <a:pPr algn="just">
              <a:lnSpc>
                <a:spcPts val="2850"/>
              </a:lnSpc>
            </a:pPr>
            <a:r>
              <a:rPr lang="en-US" dirty="0"/>
              <a:t>The sealing efficiency of the kiln inlet and outlet sealing devices is insufficient, which increases the system's heat consumption. The current kiln head and tail sealing devices still use relatively old sealing designs, such as fish scale or friction block types. These sealing devices wear out quickly, resulting in suboptimal sealing performance. Severe air leakage, material spillage, and other undesirable phenomena frequently occur. This not only increases the system’s energy consumption but also negatively impacts the on-site environment and compromises the safety of workers and equipment.</a:t>
            </a:r>
          </a:p>
        </p:txBody>
      </p:sp>
    </p:spTree>
    <p:extLst>
      <p:ext uri="{BB962C8B-B14F-4D97-AF65-F5344CB8AC3E}">
        <p14:creationId xmlns:p14="http://schemas.microsoft.com/office/powerpoint/2010/main" val="17255087"/>
      </p:ext>
    </p:extLst>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F9FB27F-F030-8129-6146-F879ADA1D10E}"/>
              </a:ext>
            </a:extLst>
          </p:cNvPr>
          <p:cNvPicPr>
            <a:picLocks noChangeAspect="1"/>
          </p:cNvPicPr>
          <p:nvPr/>
        </p:nvPicPr>
        <p:blipFill rotWithShape="1">
          <a:blip r:embed="rId2"/>
          <a:srcRect b="100" l="35" r="9"/>
          <a:stretch/>
        </p:blipFill>
        <p:spPr bwMode="auto">
          <a:xfrm>
            <a:off x="2449080" y="1823923"/>
            <a:ext cx="8007752" cy="4575858"/>
          </a:xfrm>
          <a:prstGeom prst="rect">
            <a:avLst/>
          </a:prstGeom>
          <a:ln>
            <a:noFill/>
          </a:ln>
          <a:extLst>
            <a:ext uri="{53640926-AAD7-44D8-BBD7-CCE9431645EC}">
              <a14:shadowObscured xmlns:a14="http://schemas.microsoft.com/office/drawing/2010/main"/>
            </a:ext>
          </a:extLst>
        </p:spPr>
      </p:pic>
      <p:sp>
        <p:nvSpPr>
          <p:cNvPr id="4"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RPr/>
            </a:defPPr>
            <a:lvl1pPr algn="ctr">
              <a:buClr>
                <a:schemeClr val="dk1"/>
              </a:buClr>
              <a:buSzPts val="2800"/>
              <a:buFont typeface="Fira Sans Extra Condensed"/>
              <a:buNone/>
              <a:defRPr b="1" sz="2800">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9pPr>
          </a:lstStyle>
          <a:p>
            <a:pPr lvl="0">
              <a:buClr>
                <a:srgbClr val="000000"/>
              </a:buClr>
            </a:pPr>
            <a:r>
              <a:rPr dirty="0" lang="en-US" sz="2400">
                <a:cs charset="0" panose="020B0604020202020204" pitchFamily="34" typeface="Arial"/>
              </a:rPr>
              <a:t>7. UTILIZING THE HOT EXHAUST GASES FROM THE CLINKER COOLING PROCESS TO SUPPLY AIR TO THE PRIMARY AIR FAN AT THE KILN HEAD</a:t>
            </a:r>
            <a:endParaRPr b="1" baseline="0" cap="none" dirty="0" i="0" kern="0" kumimoji="0" lang="en-US" noProof="0" normalizeH="0" spc="0" strike="noStrike" sz="2400" u="none">
              <a:ln>
                <a:noFill/>
              </a:ln>
              <a:solidFill>
                <a:srgbClr val="87C6CC">
                  <a:lumMod val="50000"/>
                </a:srgbClr>
              </a:solidFill>
              <a:effectLst/>
              <a:uLnTx/>
              <a:uFillTx/>
              <a:latin typeface="Arial"/>
              <a:cs charset="0" panose="020B0604020202020204" pitchFamily="34" typeface="Arial"/>
              <a:sym typeface="Arial"/>
            </a:endParaRPr>
          </a:p>
        </p:txBody>
      </p:sp>
      <p:sp>
        <p:nvSpPr>
          <p:cNvPr id="5" name="TextBox 4">
            <a:extLst>
              <a:ext uri="{FF2B5EF4-FFF2-40B4-BE49-F238E27FC236}">
                <a16:creationId xmlns:a16="http://schemas.microsoft.com/office/drawing/2014/main" id="{FB5881D9-A7E4-40AD-BEC2-2F9EC149BB79}"/>
              </a:ext>
            </a:extLst>
          </p:cNvPr>
          <p:cNvSpPr txBox="1"/>
          <p:nvPr/>
        </p:nvSpPr>
        <p:spPr>
          <a:xfrm>
            <a:off x="458769" y="1303954"/>
            <a:ext cx="3644210" cy="369332"/>
          </a:xfrm>
          <a:prstGeom prst="rect">
            <a:avLst/>
          </a:prstGeom>
          <a:noFill/>
        </p:spPr>
        <p:txBody>
          <a:bodyPr rtlCol="0" wrap="square">
            <a:spAutoFit/>
          </a:bodyPr>
          <a:lstStyle/>
          <a:p>
            <a:pPr algn="just" defTabSz="914400" eaLnBrk="1" fontAlgn="auto" hangingPunct="1" latinLnBrk="0" lvl="0" marR="0" rtl="0">
              <a:lnSpc>
                <a:spcPct val="100000"/>
              </a:lnSpc>
              <a:spcBef>
                <a:spcPts val="0"/>
              </a:spcBef>
              <a:spcAft>
                <a:spcPts val="0"/>
              </a:spcAft>
              <a:buClr>
                <a:srgbClr val="000000"/>
              </a:buClr>
              <a:buSzTx/>
              <a:tabLst/>
              <a:defRPr/>
            </a:pPr>
            <a:r>
              <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b. Describe </a:t>
            </a:r>
            <a:r>
              <a:rPr b="1" dirty="0" kern="0" lang="en-US">
                <a:solidFill>
                  <a:schemeClr val="accent5">
                    <a:lumMod val="50000"/>
                  </a:schemeClr>
                </a:solidFill>
                <a:latin typeface="Arial"/>
                <a:cs charset="0" panose="020B0604020202020204" pitchFamily="34" typeface="Arial"/>
                <a:sym typeface="Arial"/>
              </a:rPr>
              <a:t>m</a:t>
            </a:r>
            <a:r>
              <a:rPr b="1" baseline="0" cap="none" dirty="0" err="1"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rPr>
              <a:t>easures</a:t>
            </a:r>
            <a:endParaRPr b="1" baseline="0" cap="none" dirty="0" i="0" kern="0" kumimoji="0" lang="en-US" noProof="0" normalizeH="0" spc="0" strike="noStrike" sz="1800" u="none">
              <a:ln>
                <a:noFill/>
              </a:ln>
              <a:solidFill>
                <a:schemeClr val="accent5">
                  <a:lumMod val="50000"/>
                </a:schemeClr>
              </a:solidFill>
              <a:effectLst/>
              <a:uLnTx/>
              <a:uFillTx/>
              <a:latin typeface="Arial"/>
              <a:cs charset="0" panose="020B0604020202020204" pitchFamily="34" typeface="Arial"/>
              <a:sym typeface="Arial"/>
            </a:endParaRPr>
          </a:p>
        </p:txBody>
      </p:sp>
    </p:spTree>
    <p:extLst>
      <p:ext uri="{BB962C8B-B14F-4D97-AF65-F5344CB8AC3E}">
        <p14:creationId xmlns:p14="http://schemas.microsoft.com/office/powerpoint/2010/main" val="25442714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934F8C3-165D-C311-E06E-6D9DF622E2E7}"/>
              </a:ext>
            </a:extLst>
          </p:cNvPr>
          <p:cNvSpPr txBox="1">
            <a:spLocks/>
          </p:cNvSpPr>
          <p:nvPr/>
        </p:nvSpPr>
        <p:spPr>
          <a:xfrm>
            <a:off x="0" y="458219"/>
            <a:ext cx="12191999" cy="71743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2400" dirty="0">
                <a:cs typeface="Arial" panose="020B0604020202020204" pitchFamily="34" charset="0"/>
              </a:rPr>
              <a:t>7. UTILIZING THE HOT EXHAUST GASES FROM THE CLINKER COOLING PROCESS TO SUPPLY AIR TO THE PRIMARY AIR FAN AT THE KILN HEAD</a:t>
            </a:r>
            <a:endParaRPr kumimoji="0" lang="en-US" sz="24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graphicFrame>
        <p:nvGraphicFramePr>
          <p:cNvPr id="5" name="Table 4">
            <a:extLst>
              <a:ext uri="{FF2B5EF4-FFF2-40B4-BE49-F238E27FC236}">
                <a16:creationId xmlns:a16="http://schemas.microsoft.com/office/drawing/2014/main" id="{09BABCEC-F8F2-68AC-5FDB-19CB60C9A348}"/>
              </a:ext>
            </a:extLst>
          </p:cNvPr>
          <p:cNvGraphicFramePr>
            <a:graphicFrameLocks noGrp="1"/>
          </p:cNvGraphicFramePr>
          <p:nvPr>
            <p:extLst>
              <p:ext uri="{D42A27DB-BD31-4B8C-83A1-F6EECF244321}">
                <p14:modId xmlns:p14="http://schemas.microsoft.com/office/powerpoint/2010/main" val="391893443"/>
              </p:ext>
            </p:extLst>
          </p:nvPr>
        </p:nvGraphicFramePr>
        <p:xfrm>
          <a:off x="793798" y="1749761"/>
          <a:ext cx="10943770" cy="4749800"/>
        </p:xfrm>
        <a:graphic>
          <a:graphicData uri="http://schemas.openxmlformats.org/drawingml/2006/table">
            <a:tbl>
              <a:tblPr firstRow="1" firstCol="1" bandRow="1">
                <a:tableStyleId>{5C22544A-7EE6-4342-B048-85BDC9FD1C3A}</a:tableStyleId>
              </a:tblPr>
              <a:tblGrid>
                <a:gridCol w="685080">
                  <a:extLst>
                    <a:ext uri="{9D8B030D-6E8A-4147-A177-3AD203B41FA5}">
                      <a16:colId xmlns:a16="http://schemas.microsoft.com/office/drawing/2014/main" val="1951545182"/>
                    </a:ext>
                  </a:extLst>
                </a:gridCol>
                <a:gridCol w="4132368">
                  <a:extLst>
                    <a:ext uri="{9D8B030D-6E8A-4147-A177-3AD203B41FA5}">
                      <a16:colId xmlns:a16="http://schemas.microsoft.com/office/drawing/2014/main" val="3351319390"/>
                    </a:ext>
                  </a:extLst>
                </a:gridCol>
                <a:gridCol w="1039657">
                  <a:extLst>
                    <a:ext uri="{9D8B030D-6E8A-4147-A177-3AD203B41FA5}">
                      <a16:colId xmlns:a16="http://schemas.microsoft.com/office/drawing/2014/main" val="3627921208"/>
                    </a:ext>
                  </a:extLst>
                </a:gridCol>
                <a:gridCol w="2074939">
                  <a:extLst>
                    <a:ext uri="{9D8B030D-6E8A-4147-A177-3AD203B41FA5}">
                      <a16:colId xmlns:a16="http://schemas.microsoft.com/office/drawing/2014/main" val="818750502"/>
                    </a:ext>
                  </a:extLst>
                </a:gridCol>
                <a:gridCol w="1486164">
                  <a:extLst>
                    <a:ext uri="{9D8B030D-6E8A-4147-A177-3AD203B41FA5}">
                      <a16:colId xmlns:a16="http://schemas.microsoft.com/office/drawing/2014/main" val="1058039979"/>
                    </a:ext>
                  </a:extLst>
                </a:gridCol>
                <a:gridCol w="1525562">
                  <a:extLst>
                    <a:ext uri="{9D8B030D-6E8A-4147-A177-3AD203B41FA5}">
                      <a16:colId xmlns:a16="http://schemas.microsoft.com/office/drawing/2014/main" val="485622153"/>
                    </a:ext>
                  </a:extLst>
                </a:gridCol>
              </a:tblGrid>
              <a:tr h="193459">
                <a:tc>
                  <a:txBody>
                    <a:bodyPr/>
                    <a:lstStyle/>
                    <a:p>
                      <a:pPr algn="ctr">
                        <a:lnSpc>
                          <a:spcPct val="120000"/>
                        </a:lnSpc>
                        <a:spcBef>
                          <a:spcPts val="600"/>
                        </a:spcBef>
                        <a:spcAft>
                          <a:spcPts val="200"/>
                        </a:spcAft>
                        <a:buNone/>
                      </a:pPr>
                      <a:r>
                        <a:rPr lang="en-GB" sz="1300" b="0" dirty="0">
                          <a:effectLst/>
                          <a:latin typeface="+mn-lt"/>
                          <a:ea typeface="+mn-ea"/>
                          <a:cs typeface="+mn-cs"/>
                        </a:rPr>
                        <a:t>No</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Parameter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Symbol</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Calculation formula</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Unit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ctr">
                        <a:lnSpc>
                          <a:spcPct val="120000"/>
                        </a:lnSpc>
                        <a:spcBef>
                          <a:spcPts val="600"/>
                        </a:spcBef>
                        <a:spcAft>
                          <a:spcPts val="200"/>
                        </a:spcAft>
                        <a:buNone/>
                      </a:pPr>
                      <a:r>
                        <a:rPr lang="en-GB" sz="1300" b="0" dirty="0">
                          <a:effectLst/>
                        </a:rPr>
                        <a:t>Value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2722202219"/>
                  </a:ext>
                </a:extLst>
              </a:tr>
              <a:tr h="193459">
                <a:tc gridSpan="6">
                  <a:txBody>
                    <a:bodyPr/>
                    <a:lstStyle/>
                    <a:p>
                      <a:pPr algn="just">
                        <a:lnSpc>
                          <a:spcPct val="120000"/>
                        </a:lnSpc>
                        <a:spcBef>
                          <a:spcPts val="600"/>
                        </a:spcBef>
                        <a:spcAft>
                          <a:spcPts val="200"/>
                        </a:spcAft>
                        <a:buNone/>
                      </a:pPr>
                      <a:r>
                        <a:rPr lang="en-GB" sz="1300" b="0" dirty="0">
                          <a:effectLst/>
                        </a:rPr>
                        <a:t>Part 1: Energy efficiency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5916099"/>
                  </a:ext>
                </a:extLst>
              </a:tr>
              <a:tr h="193459">
                <a:tc>
                  <a:txBody>
                    <a:bodyPr/>
                    <a:lstStyle/>
                    <a:p>
                      <a:pPr algn="r">
                        <a:lnSpc>
                          <a:spcPct val="120000"/>
                        </a:lnSpc>
                        <a:spcBef>
                          <a:spcPts val="600"/>
                        </a:spcBef>
                        <a:spcAft>
                          <a:spcPts val="200"/>
                        </a:spcAft>
                        <a:buNone/>
                      </a:pPr>
                      <a:r>
                        <a:rPr lang="en-GB" sz="1300" b="0" dirty="0">
                          <a:effectLst/>
                        </a:rPr>
                        <a:t>1</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Additional water supply flow</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kg/day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150000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399530626"/>
                  </a:ext>
                </a:extLst>
              </a:tr>
              <a:tr h="193459">
                <a:tc>
                  <a:txBody>
                    <a:bodyPr/>
                    <a:lstStyle/>
                    <a:p>
                      <a:pPr algn="r">
                        <a:lnSpc>
                          <a:spcPct val="120000"/>
                        </a:lnSpc>
                        <a:spcBef>
                          <a:spcPts val="600"/>
                        </a:spcBef>
                        <a:spcAft>
                          <a:spcPts val="200"/>
                        </a:spcAft>
                        <a:buNone/>
                      </a:pPr>
                      <a:r>
                        <a:rPr lang="en-GB" sz="1300" b="0" dirty="0">
                          <a:effectLst/>
                        </a:rPr>
                        <a:t>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Temperature difference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ΔT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T2 ​−T1​</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65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201885736"/>
                  </a:ext>
                </a:extLst>
              </a:tr>
              <a:tr h="193459">
                <a:tc>
                  <a:txBody>
                    <a:bodyPr/>
                    <a:lstStyle/>
                    <a:p>
                      <a:pPr algn="r">
                        <a:lnSpc>
                          <a:spcPct val="120000"/>
                        </a:lnSpc>
                        <a:spcBef>
                          <a:spcPts val="600"/>
                        </a:spcBef>
                        <a:spcAft>
                          <a:spcPts val="200"/>
                        </a:spcAft>
                        <a:buNone/>
                      </a:pPr>
                      <a:r>
                        <a:rPr lang="en-GB" sz="1300" b="0" dirty="0">
                          <a:effectLst/>
                        </a:rPr>
                        <a:t>3</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Specific heat of water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kJ/</a:t>
                      </a:r>
                      <a:r>
                        <a:rPr lang="en-GB" sz="1300" b="0" dirty="0" err="1">
                          <a:effectLst/>
                        </a:rPr>
                        <a:t>kg.°C</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788856747"/>
                  </a:ext>
                </a:extLst>
              </a:tr>
              <a:tr h="193459">
                <a:tc>
                  <a:txBody>
                    <a:bodyPr/>
                    <a:lstStyle/>
                    <a:p>
                      <a:pPr algn="r">
                        <a:lnSpc>
                          <a:spcPct val="120000"/>
                        </a:lnSpc>
                        <a:spcBef>
                          <a:spcPts val="600"/>
                        </a:spcBef>
                        <a:spcAft>
                          <a:spcPts val="200"/>
                        </a:spcAft>
                        <a:buNone/>
                      </a:pPr>
                      <a:r>
                        <a:rPr lang="en-GB" sz="1300" b="0" dirty="0">
                          <a:effectLst/>
                        </a:rPr>
                        <a:t>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Heating temperature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Q</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Q=</a:t>
                      </a:r>
                      <a:r>
                        <a:rPr lang="en-GB" sz="1300" b="0" dirty="0" err="1">
                          <a:effectLst/>
                        </a:rPr>
                        <a:t>m×c×ΔTQ</a:t>
                      </a:r>
                      <a:r>
                        <a:rPr lang="en-GB" sz="1300" b="0" dirty="0">
                          <a:effectLst/>
                        </a:rPr>
                        <a:t> </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kJ/day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40819500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892871240"/>
                  </a:ext>
                </a:extLst>
              </a:tr>
              <a:tr h="193459">
                <a:tc>
                  <a:txBody>
                    <a:bodyPr/>
                    <a:lstStyle/>
                    <a:p>
                      <a:pPr algn="r">
                        <a:lnSpc>
                          <a:spcPct val="120000"/>
                        </a:lnSpc>
                        <a:spcBef>
                          <a:spcPts val="600"/>
                        </a:spcBef>
                        <a:spcAft>
                          <a:spcPts val="200"/>
                        </a:spcAft>
                        <a:buNone/>
                      </a:pPr>
                      <a:r>
                        <a:rPr lang="en-GB" sz="1300" b="0" dirty="0">
                          <a:effectLst/>
                        </a:rPr>
                        <a:t>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Convert energy to kWh</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E=Q/3600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kWh/day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11339</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332629316"/>
                  </a:ext>
                </a:extLst>
              </a:tr>
              <a:tr h="193459">
                <a:tc>
                  <a:txBody>
                    <a:bodyPr/>
                    <a:lstStyle/>
                    <a:p>
                      <a:pPr algn="r">
                        <a:lnSpc>
                          <a:spcPct val="120000"/>
                        </a:lnSpc>
                        <a:spcBef>
                          <a:spcPts val="600"/>
                        </a:spcBef>
                        <a:spcAft>
                          <a:spcPts val="200"/>
                        </a:spcAft>
                        <a:buNone/>
                      </a:pPr>
                      <a:r>
                        <a:rPr lang="en-GB" sz="1300" b="0" dirty="0">
                          <a:effectLst/>
                        </a:rPr>
                        <a:t>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Power generation efficiency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η</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20,5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4202586579"/>
                  </a:ext>
                </a:extLst>
              </a:tr>
              <a:tr h="193459">
                <a:tc>
                  <a:txBody>
                    <a:bodyPr/>
                    <a:lstStyle/>
                    <a:p>
                      <a:pPr algn="r">
                        <a:lnSpc>
                          <a:spcPct val="120000"/>
                        </a:lnSpc>
                        <a:spcBef>
                          <a:spcPts val="600"/>
                        </a:spcBef>
                        <a:spcAft>
                          <a:spcPts val="200"/>
                        </a:spcAft>
                        <a:buNone/>
                      </a:pPr>
                      <a:r>
                        <a:rPr lang="en-GB" sz="1300" b="0" dirty="0">
                          <a:effectLst/>
                        </a:rPr>
                        <a:t>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Increased electricity output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Ed=</a:t>
                      </a:r>
                      <a:r>
                        <a:rPr lang="en-GB" sz="1300" b="0" dirty="0" err="1">
                          <a:effectLst/>
                        </a:rPr>
                        <a:t>E×η</a:t>
                      </a: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kWh/day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2324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894907549"/>
                  </a:ext>
                </a:extLst>
              </a:tr>
              <a:tr h="193459">
                <a:tc>
                  <a:txBody>
                    <a:bodyPr/>
                    <a:lstStyle/>
                    <a:p>
                      <a:pPr algn="r">
                        <a:lnSpc>
                          <a:spcPct val="120000"/>
                        </a:lnSpc>
                        <a:spcBef>
                          <a:spcPts val="600"/>
                        </a:spcBef>
                        <a:spcAft>
                          <a:spcPts val="200"/>
                        </a:spcAft>
                        <a:buNone/>
                      </a:pPr>
                      <a:r>
                        <a:rPr lang="en-GB" sz="1300" b="0" dirty="0">
                          <a:effectLst/>
                        </a:rPr>
                        <a:t>8</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Average electricity price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VND/kWh</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1572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166300903"/>
                  </a:ext>
                </a:extLst>
              </a:tr>
              <a:tr h="209131">
                <a:tc>
                  <a:txBody>
                    <a:bodyPr/>
                    <a:lstStyle/>
                    <a:p>
                      <a:pPr algn="r">
                        <a:lnSpc>
                          <a:spcPct val="120000"/>
                        </a:lnSpc>
                        <a:spcBef>
                          <a:spcPts val="600"/>
                        </a:spcBef>
                        <a:spcAft>
                          <a:spcPts val="200"/>
                        </a:spcAft>
                        <a:buNone/>
                      </a:pPr>
                      <a:r>
                        <a:rPr lang="en-GB" sz="1300" b="0" dirty="0">
                          <a:effectLst/>
                        </a:rPr>
                        <a:t>9</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US" sz="1300" b="0" dirty="0">
                          <a:effectLst/>
                        </a:rPr>
                        <a:t>Save on annual electricity costs</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Ed×P×330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1332,2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56022543"/>
                  </a:ext>
                </a:extLst>
              </a:tr>
              <a:tr h="193459">
                <a:tc gridSpan="6">
                  <a:txBody>
                    <a:bodyPr/>
                    <a:lstStyle/>
                    <a:p>
                      <a:pPr algn="just">
                        <a:lnSpc>
                          <a:spcPct val="120000"/>
                        </a:lnSpc>
                        <a:spcBef>
                          <a:spcPts val="600"/>
                        </a:spcBef>
                        <a:spcAft>
                          <a:spcPts val="200"/>
                        </a:spcAft>
                        <a:buNone/>
                      </a:pPr>
                      <a:r>
                        <a:rPr lang="en-GB" sz="1300" b="0" dirty="0">
                          <a:effectLst/>
                        </a:rPr>
                        <a:t>Part 2: </a:t>
                      </a:r>
                      <a:r>
                        <a:rPr lang="en-US" sz="1300" dirty="0"/>
                        <a:t>Benefits of blowdown water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49561584"/>
                  </a:ext>
                </a:extLst>
              </a:tr>
              <a:tr h="193459">
                <a:tc>
                  <a:txBody>
                    <a:bodyPr/>
                    <a:lstStyle/>
                    <a:p>
                      <a:pPr algn="r">
                        <a:lnSpc>
                          <a:spcPct val="120000"/>
                        </a:lnSpc>
                        <a:spcBef>
                          <a:spcPts val="600"/>
                        </a:spcBef>
                        <a:spcAft>
                          <a:spcPts val="200"/>
                        </a:spcAft>
                        <a:buNone/>
                      </a:pPr>
                      <a:r>
                        <a:rPr lang="en-GB" sz="1300" b="0" dirty="0">
                          <a:effectLst/>
                        </a:rPr>
                        <a:t>10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US" sz="1300" dirty="0"/>
                        <a:t>Recovered discharge flow rate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err="1">
                          <a:effectLst/>
                        </a:rPr>
                        <a:t>Wx</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mx×80%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m³/day</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96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2881754785"/>
                  </a:ext>
                </a:extLst>
              </a:tr>
              <a:tr h="193459">
                <a:tc>
                  <a:txBody>
                    <a:bodyPr/>
                    <a:lstStyle/>
                    <a:p>
                      <a:pPr algn="r">
                        <a:lnSpc>
                          <a:spcPct val="120000"/>
                        </a:lnSpc>
                        <a:spcBef>
                          <a:spcPts val="600"/>
                        </a:spcBef>
                        <a:spcAft>
                          <a:spcPts val="200"/>
                        </a:spcAft>
                        <a:buNone/>
                      </a:pPr>
                      <a:r>
                        <a:rPr lang="en-GB" sz="1300" b="0" dirty="0">
                          <a:effectLst/>
                        </a:rPr>
                        <a:t>11</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Water price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Pw</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VND/m³</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5000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573909025"/>
                  </a:ext>
                </a:extLst>
              </a:tr>
              <a:tr h="209131">
                <a:tc>
                  <a:txBody>
                    <a:bodyPr/>
                    <a:lstStyle/>
                    <a:p>
                      <a:pPr algn="r">
                        <a:lnSpc>
                          <a:spcPct val="120000"/>
                        </a:lnSpc>
                        <a:spcBef>
                          <a:spcPts val="600"/>
                        </a:spcBef>
                        <a:spcAft>
                          <a:spcPts val="200"/>
                        </a:spcAft>
                        <a:buNone/>
                      </a:pPr>
                      <a:r>
                        <a:rPr lang="en-GB" sz="1300" b="0" dirty="0">
                          <a:effectLst/>
                        </a:rPr>
                        <a:t>12</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US" sz="1300" b="0" dirty="0">
                          <a:effectLst/>
                        </a:rPr>
                        <a:t>Benefits of saving water every 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err="1">
                          <a:effectLst/>
                        </a:rPr>
                        <a:t>Cw</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Wx×Pw×330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158,4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805102269"/>
                  </a:ext>
                </a:extLst>
              </a:tr>
              <a:tr h="193459">
                <a:tc gridSpan="6">
                  <a:txBody>
                    <a:bodyPr/>
                    <a:lstStyle/>
                    <a:p>
                      <a:pPr algn="just">
                        <a:lnSpc>
                          <a:spcPct val="120000"/>
                        </a:lnSpc>
                        <a:spcBef>
                          <a:spcPts val="600"/>
                        </a:spcBef>
                        <a:spcAft>
                          <a:spcPts val="200"/>
                        </a:spcAft>
                        <a:buNone/>
                      </a:pPr>
                      <a:r>
                        <a:rPr lang="en-US" sz="1300" b="0" dirty="0">
                          <a:effectLst/>
                        </a:rPr>
                        <a:t>Part 3: Summary of benefits and economic indicators</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0738633"/>
                  </a:ext>
                </a:extLst>
              </a:tr>
              <a:tr h="209131">
                <a:tc>
                  <a:txBody>
                    <a:bodyPr/>
                    <a:lstStyle/>
                    <a:p>
                      <a:pPr algn="r">
                        <a:lnSpc>
                          <a:spcPct val="120000"/>
                        </a:lnSpc>
                        <a:spcBef>
                          <a:spcPts val="600"/>
                        </a:spcBef>
                        <a:spcAft>
                          <a:spcPts val="200"/>
                        </a:spcAft>
                        <a:buNone/>
                      </a:pPr>
                      <a:r>
                        <a:rPr lang="en-GB" sz="1300" b="0" dirty="0">
                          <a:effectLst/>
                        </a:rPr>
                        <a:t>13</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Total annual benefit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Cy​+</a:t>
                      </a:r>
                      <a:r>
                        <a:rPr lang="en-GB" sz="1300" b="0" dirty="0" err="1">
                          <a:effectLst/>
                        </a:rPr>
                        <a:t>Cw</a:t>
                      </a: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1490,6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2909575789"/>
                  </a:ext>
                </a:extLst>
              </a:tr>
              <a:tr h="193459">
                <a:tc>
                  <a:txBody>
                    <a:bodyPr/>
                    <a:lstStyle/>
                    <a:p>
                      <a:pPr algn="r">
                        <a:lnSpc>
                          <a:spcPct val="120000"/>
                        </a:lnSpc>
                        <a:spcBef>
                          <a:spcPts val="600"/>
                        </a:spcBef>
                        <a:spcAft>
                          <a:spcPts val="200"/>
                        </a:spcAft>
                        <a:buNone/>
                      </a:pPr>
                      <a:r>
                        <a:rPr lang="en-GB" sz="1300" b="0" dirty="0">
                          <a:effectLst/>
                        </a:rPr>
                        <a:t>14</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Investment costs</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3500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92084730"/>
                  </a:ext>
                </a:extLst>
              </a:tr>
              <a:tr h="193459">
                <a:tc>
                  <a:txBody>
                    <a:bodyPr/>
                    <a:lstStyle/>
                    <a:p>
                      <a:pPr algn="r">
                        <a:lnSpc>
                          <a:spcPct val="120000"/>
                        </a:lnSpc>
                        <a:spcBef>
                          <a:spcPts val="600"/>
                        </a:spcBef>
                        <a:spcAft>
                          <a:spcPts val="200"/>
                        </a:spcAft>
                        <a:buNone/>
                      </a:pPr>
                      <a:r>
                        <a:rPr lang="en-GB" sz="1300" b="0" dirty="0">
                          <a:effectLst/>
                        </a:rPr>
                        <a:t>15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Discount rate</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10</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415696807"/>
                  </a:ext>
                </a:extLst>
              </a:tr>
              <a:tr h="193459">
                <a:tc>
                  <a:txBody>
                    <a:bodyPr/>
                    <a:lstStyle/>
                    <a:p>
                      <a:pPr algn="r">
                        <a:lnSpc>
                          <a:spcPct val="120000"/>
                        </a:lnSpc>
                        <a:spcBef>
                          <a:spcPts val="600"/>
                        </a:spcBef>
                        <a:spcAft>
                          <a:spcPts val="200"/>
                        </a:spcAft>
                        <a:buNone/>
                      </a:pPr>
                      <a:r>
                        <a:rPr lang="en-GB" sz="1300" b="0" dirty="0">
                          <a:effectLst/>
                        </a:rPr>
                        <a:t>16</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Net present value (NPV)</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NPV</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 </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Million VND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7947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1373144863"/>
                  </a:ext>
                </a:extLst>
              </a:tr>
              <a:tr h="193459">
                <a:tc>
                  <a:txBody>
                    <a:bodyPr/>
                    <a:lstStyle/>
                    <a:p>
                      <a:pPr algn="r">
                        <a:lnSpc>
                          <a:spcPct val="120000"/>
                        </a:lnSpc>
                        <a:spcBef>
                          <a:spcPts val="600"/>
                        </a:spcBef>
                        <a:spcAft>
                          <a:spcPts val="200"/>
                        </a:spcAft>
                        <a:buNone/>
                      </a:pPr>
                      <a:r>
                        <a:rPr lang="en-GB" sz="1300" b="0" dirty="0">
                          <a:effectLst/>
                        </a:rPr>
                        <a:t>17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Internal Rate of Return (IRR)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IRR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NPV=0 =&gt; IRR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35,5</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3722283099"/>
                  </a:ext>
                </a:extLst>
              </a:tr>
              <a:tr h="193459">
                <a:tc>
                  <a:txBody>
                    <a:bodyPr/>
                    <a:lstStyle/>
                    <a:p>
                      <a:pPr algn="r">
                        <a:lnSpc>
                          <a:spcPct val="120000"/>
                        </a:lnSpc>
                        <a:spcBef>
                          <a:spcPts val="600"/>
                        </a:spcBef>
                        <a:spcAft>
                          <a:spcPts val="200"/>
                        </a:spcAft>
                        <a:buNone/>
                      </a:pPr>
                      <a:r>
                        <a:rPr lang="en-GB" sz="1300" b="0" dirty="0">
                          <a:effectLst/>
                        </a:rPr>
                        <a:t>18</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Payback period</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Th</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 </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just">
                        <a:lnSpc>
                          <a:spcPct val="120000"/>
                        </a:lnSpc>
                        <a:spcBef>
                          <a:spcPts val="600"/>
                        </a:spcBef>
                        <a:spcAft>
                          <a:spcPts val="200"/>
                        </a:spcAft>
                        <a:buNone/>
                      </a:pPr>
                      <a:r>
                        <a:rPr lang="en-GB" sz="1300" b="0" dirty="0">
                          <a:effectLst/>
                        </a:rPr>
                        <a:t>Year</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tc>
                  <a:txBody>
                    <a:bodyPr/>
                    <a:lstStyle/>
                    <a:p>
                      <a:pPr algn="r">
                        <a:lnSpc>
                          <a:spcPct val="120000"/>
                        </a:lnSpc>
                        <a:spcBef>
                          <a:spcPts val="600"/>
                        </a:spcBef>
                        <a:spcAft>
                          <a:spcPts val="200"/>
                        </a:spcAft>
                        <a:buNone/>
                      </a:pPr>
                      <a:r>
                        <a:rPr lang="en-GB" sz="1300" b="0" dirty="0">
                          <a:effectLst/>
                        </a:rPr>
                        <a:t>2,7</a:t>
                      </a:r>
                      <a:endParaRPr lang="en-US" sz="1300" b="0" dirty="0">
                        <a:effectLst/>
                        <a:latin typeface="Arial" panose="020B0604020202020204" pitchFamily="34" charset="0"/>
                        <a:ea typeface="Times New Roman" panose="02020603050405020304" pitchFamily="18" charset="0"/>
                        <a:cs typeface="Arial" panose="020B0604020202020204" pitchFamily="34" charset="0"/>
                      </a:endParaRPr>
                    </a:p>
                  </a:txBody>
                  <a:tcPr marL="68203" marR="68203" marT="0" marB="0" anchor="ctr"/>
                </a:tc>
                <a:extLst>
                  <a:ext uri="{0D108BD9-81ED-4DB2-BD59-A6C34878D82A}">
                    <a16:rowId xmlns:a16="http://schemas.microsoft.com/office/drawing/2014/main" val="4264062939"/>
                  </a:ext>
                </a:extLst>
              </a:tr>
            </a:tbl>
          </a:graphicData>
        </a:graphic>
      </p:graphicFrame>
      <p:sp>
        <p:nvSpPr>
          <p:cNvPr id="6" name="TextBox 5">
            <a:extLst>
              <a:ext uri="{FF2B5EF4-FFF2-40B4-BE49-F238E27FC236}">
                <a16:creationId xmlns:a16="http://schemas.microsoft.com/office/drawing/2014/main" id="{16A2348D-76BA-4B6A-A101-F7F6AF0F15E6}"/>
              </a:ext>
            </a:extLst>
          </p:cNvPr>
          <p:cNvSpPr txBox="1"/>
          <p:nvPr/>
        </p:nvSpPr>
        <p:spPr>
          <a:xfrm>
            <a:off x="458768" y="1303954"/>
            <a:ext cx="7723697" cy="369332"/>
          </a:xfrm>
          <a:prstGeom prst="rect">
            <a:avLst/>
          </a:prstGeom>
          <a:noFill/>
        </p:spPr>
        <p:txBody>
          <a:bodyPr wrap="square" rtlCol="0">
            <a:spAutoFit/>
          </a:bodyPr>
          <a:lstStyle/>
          <a:p>
            <a:pPr lvl="0" algn="just">
              <a:buClr>
                <a:srgbClr val="000000"/>
              </a:buClr>
              <a:defRPr/>
            </a:pPr>
            <a:r>
              <a:rPr lang="en-US" b="1" kern="0" dirty="0">
                <a:solidFill>
                  <a:schemeClr val="accent5">
                    <a:lumMod val="50000"/>
                  </a:schemeClr>
                </a:solidFill>
                <a:cs typeface="Arial" panose="020B0604020202020204" pitchFamily="34" charset="0"/>
                <a:sym typeface="Arial"/>
              </a:rPr>
              <a:t>c. Calculate the potential for EE for the measure</a:t>
            </a:r>
            <a:endParaRPr kumimoji="0" lang="en-US" sz="1800" b="1" i="0" u="none" strike="noStrike" kern="0" cap="none" spc="0" normalizeH="0" baseline="0" noProof="0" dirty="0">
              <a:ln>
                <a:noFill/>
              </a:ln>
              <a:solidFill>
                <a:schemeClr val="accent5">
                  <a:lumMod val="50000"/>
                </a:scheme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20740914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533266" y="1603111"/>
            <a:ext cx="10916015" cy="3655873"/>
          </a:xfrm>
          <a:prstGeom prst="rect">
            <a:avLst/>
          </a:prstGeom>
          <a:noFill/>
        </p:spPr>
        <p:txBody>
          <a:bodyPr wrap="square">
            <a:spAutoFit/>
          </a:bodyPr>
          <a:lstStyle/>
          <a:p>
            <a:pPr algn="just">
              <a:lnSpc>
                <a:spcPct val="130000"/>
              </a:lnSpc>
            </a:pPr>
            <a:r>
              <a:rPr lang="en-US"/>
              <a:t>The main energy efficiency opportunities are focused on three groups of solutions:</a:t>
            </a:r>
          </a:p>
          <a:p>
            <a:pPr marL="457200" indent="-457200" algn="just">
              <a:lnSpc>
                <a:spcPct val="130000"/>
              </a:lnSpc>
              <a:buFont typeface="+mj-lt"/>
              <a:buAutoNum type="arabicPeriod"/>
            </a:pPr>
            <a:r>
              <a:rPr lang="en-US"/>
              <a:t>Optimizing the operation of existing equipment, such as improving kiln operation modes, adjusting fan speeds, enhancing cement grinding efficiency, and optimizing the exhaust gas–flue gas cycle.</a:t>
            </a:r>
          </a:p>
          <a:p>
            <a:pPr marL="457200" indent="-457200" algn="just">
              <a:lnSpc>
                <a:spcPct val="130000"/>
              </a:lnSpc>
              <a:buFont typeface="+mj-lt"/>
              <a:buAutoNum type="arabicPeriod"/>
            </a:pPr>
            <a:r>
              <a:rPr lang="en-US"/>
              <a:t>Replacing or upgrading high-tech equipment, such as installing variable frequency drives (VFD) for fans and mills; using high-efficiency motors; replacing lighting systems with LED lamps; or upgrading air compressors and control systems.</a:t>
            </a:r>
          </a:p>
          <a:p>
            <a:pPr marL="457200" indent="-457200" algn="just">
              <a:lnSpc>
                <a:spcPct val="130000"/>
              </a:lnSpc>
              <a:buFont typeface="+mj-lt"/>
              <a:buAutoNum type="arabicPeriod"/>
            </a:pPr>
            <a:r>
              <a:rPr lang="en-US"/>
              <a:t>Recovering and reusing waste heat, particularly in the rotary kiln system and clinker cooling machines, through Waste Heat Recovery (WHR) technology. In addition, implementing an energy management system according to ISO 50001 standards and periodic energy audits are also considered foundational for maintaining and improving sustainable energy use efficiency.</a:t>
            </a:r>
          </a:p>
        </p:txBody>
      </p:sp>
      <p:sp>
        <p:nvSpPr>
          <p:cNvPr id="7" name="Title 1">
            <a:extLst>
              <a:ext uri="{FF2B5EF4-FFF2-40B4-BE49-F238E27FC236}">
                <a16:creationId xmlns:a16="http://schemas.microsoft.com/office/drawing/2014/main" id="{A9C4C95D-0C94-C724-1083-24045EDAA74B}"/>
              </a:ext>
            </a:extLst>
          </p:cNvPr>
          <p:cNvSpPr txBox="1">
            <a:spLocks/>
          </p:cNvSpPr>
          <p:nvPr/>
        </p:nvSpPr>
        <p:spPr>
          <a:xfrm>
            <a:off x="683737" y="625247"/>
            <a:ext cx="1076554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3200" kern="0" dirty="0">
                <a:solidFill>
                  <a:srgbClr val="87C6CC">
                    <a:lumMod val="50000"/>
                  </a:srgbClr>
                </a:solidFill>
                <a:cs typeface="Arial" panose="020B0604020202020204" pitchFamily="34" charset="0"/>
                <a:sym typeface="Arial"/>
              </a:rPr>
              <a:t>CONCLUSION</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167759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533266" y="1603111"/>
            <a:ext cx="10916015" cy="1703030"/>
          </a:xfrm>
          <a:prstGeom prst="rect">
            <a:avLst/>
          </a:prstGeom>
          <a:noFill/>
        </p:spPr>
        <p:txBody>
          <a:bodyPr wrap="square">
            <a:spAutoFit/>
          </a:bodyPr>
          <a:lstStyle/>
          <a:p>
            <a:pPr algn="just">
              <a:lnSpc>
                <a:spcPct val="150000"/>
              </a:lnSpc>
            </a:pPr>
            <a:r>
              <a:rPr lang="en-US" b="1" dirty="0"/>
              <a:t>Discussion Question 1:</a:t>
            </a:r>
            <a:r>
              <a:rPr lang="en-US" dirty="0"/>
              <a:t> Of the Energy Efficiency Measures (EEMs) presented in this module, which one(s) do you think are most feasible and beneficial for your facility? Please explain why.</a:t>
            </a:r>
          </a:p>
          <a:p>
            <a:pPr algn="just">
              <a:lnSpc>
                <a:spcPct val="150000"/>
              </a:lnSpc>
            </a:pPr>
            <a:r>
              <a:rPr lang="en-US" b="1" dirty="0"/>
              <a:t>Discussion Question 2:</a:t>
            </a:r>
            <a:r>
              <a:rPr lang="en-US" dirty="0"/>
              <a:t> What challenges and resources would be required to implement your chosen EEM(s) at your plant?</a:t>
            </a:r>
          </a:p>
        </p:txBody>
      </p:sp>
      <p:sp>
        <p:nvSpPr>
          <p:cNvPr id="7" name="Title 1">
            <a:extLst>
              <a:ext uri="{FF2B5EF4-FFF2-40B4-BE49-F238E27FC236}">
                <a16:creationId xmlns:a16="http://schemas.microsoft.com/office/drawing/2014/main" id="{A9C4C95D-0C94-C724-1083-24045EDAA74B}"/>
              </a:ext>
            </a:extLst>
          </p:cNvPr>
          <p:cNvSpPr txBox="1">
            <a:spLocks/>
          </p:cNvSpPr>
          <p:nvPr/>
        </p:nvSpPr>
        <p:spPr>
          <a:xfrm>
            <a:off x="683737" y="625247"/>
            <a:ext cx="1076554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lvl="0">
              <a:buClr>
                <a:srgbClr val="000000"/>
              </a:buClr>
            </a:pPr>
            <a:r>
              <a:rPr lang="en-US" sz="3200" kern="0" dirty="0">
                <a:solidFill>
                  <a:srgbClr val="87C6CC">
                    <a:lumMod val="50000"/>
                  </a:srgbClr>
                </a:solidFill>
                <a:cs typeface="Arial" panose="020B0604020202020204" pitchFamily="34" charset="0"/>
                <a:sym typeface="Arial"/>
              </a:rPr>
              <a:t>DISCUSSION</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Arial"/>
            </a:endParaRPr>
          </a:p>
        </p:txBody>
      </p:sp>
    </p:spTree>
    <p:extLst>
      <p:ext uri="{BB962C8B-B14F-4D97-AF65-F5344CB8AC3E}">
        <p14:creationId xmlns:p14="http://schemas.microsoft.com/office/powerpoint/2010/main" val="4376626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4" y="1155629"/>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63">
                <a:buClr>
                  <a:srgbClr val="000000"/>
                </a:buClr>
                <a:defRPr/>
              </a:pPr>
              <a:endParaRPr sz="2489" kern="0">
                <a:solidFill>
                  <a:srgbClr val="000000"/>
                </a:solidFill>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6"/>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914363">
              <a:buClr>
                <a:srgbClr val="000000"/>
              </a:buClr>
              <a:defRPr/>
            </a:pPr>
            <a:r>
              <a:rPr lang="en-US" sz="4800" b="1" kern="0" dirty="0">
                <a:solidFill>
                  <a:srgbClr val="87C6CC">
                    <a:lumMod val="50000"/>
                  </a:srgbClr>
                </a:solidFill>
                <a:latin typeface="Arial"/>
              </a:rPr>
              <a:t>THANK YOU</a:t>
            </a:r>
          </a:p>
        </p:txBody>
      </p:sp>
    </p:spTree>
    <p:extLst>
      <p:ext uri="{BB962C8B-B14F-4D97-AF65-F5344CB8AC3E}">
        <p14:creationId xmlns:p14="http://schemas.microsoft.com/office/powerpoint/2010/main" val="2299407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6EACD-4434-2169-5A4C-576F8EEF7D48}"/>
            </a:ext>
          </a:extLst>
        </p:cNvPr>
        <p:cNvGrpSpPr/>
        <p:nvPr/>
      </p:nvGrpSpPr>
      <p:grpSpPr>
        <a:xfrm>
          <a:off x="0" y="0"/>
          <a:ext cx="0" cy="0"/>
          <a:chOff x="0" y="0"/>
          <a:chExt cx="0" cy="0"/>
        </a:xfrm>
      </p:grpSpPr>
      <p:sp>
        <p:nvSpPr>
          <p:cNvPr id="6" name="Text 1">
            <a:extLst>
              <a:ext uri="{FF2B5EF4-FFF2-40B4-BE49-F238E27FC236}">
                <a16:creationId xmlns:a16="http://schemas.microsoft.com/office/drawing/2014/main" id="{F5FDC6CA-483C-8072-9326-0570017A6BD8}"/>
              </a:ext>
            </a:extLst>
          </p:cNvPr>
          <p:cNvSpPr/>
          <p:nvPr/>
        </p:nvSpPr>
        <p:spPr>
          <a:xfrm>
            <a:off x="598516" y="1940492"/>
            <a:ext cx="11015729" cy="1923267"/>
          </a:xfrm>
          <a:prstGeom prst="rect">
            <a:avLst/>
          </a:prstGeom>
          <a:noFill/>
          <a:ln/>
        </p:spPr>
        <p:txBody>
          <a:bodyPr wrap="square" lIns="0" tIns="0" rIns="0" bIns="0" rtlCol="0" anchor="t"/>
          <a:lstStyle/>
          <a:p>
            <a:pPr lvl="0" algn="just">
              <a:lnSpc>
                <a:spcPts val="2375"/>
              </a:lnSpc>
              <a:buClr>
                <a:srgbClr val="000000"/>
              </a:buClr>
            </a:pPr>
            <a:r>
              <a:rPr lang="en-US" sz="1600" dirty="0"/>
              <a:t>When the coal mill is stopped, excessive fluctuations will occur in the coal powder feeders at the kiln inlet and outlet, severely affecting the stability of the kiln system's operating conditions.</a:t>
            </a:r>
            <a:endParaRPr kumimoji="0" lang="en-US" sz="1600" b="0" i="0" u="none" strike="noStrike" kern="0" cap="none" spc="0" normalizeH="0" baseline="0" noProof="0" dirty="0">
              <a:ln>
                <a:noFill/>
              </a:ln>
              <a:effectLst/>
              <a:uLnTx/>
              <a:uFillTx/>
              <a:cs typeface="Arial"/>
              <a:sym typeface="Arial"/>
            </a:endParaRPr>
          </a:p>
        </p:txBody>
      </p:sp>
      <p:sp>
        <p:nvSpPr>
          <p:cNvPr id="7" name="Text 2">
            <a:extLst>
              <a:ext uri="{FF2B5EF4-FFF2-40B4-BE49-F238E27FC236}">
                <a16:creationId xmlns:a16="http://schemas.microsoft.com/office/drawing/2014/main" id="{622652C8-119F-114C-ABF1-D7F09D1E9D7A}"/>
              </a:ext>
            </a:extLst>
          </p:cNvPr>
          <p:cNvSpPr/>
          <p:nvPr/>
        </p:nvSpPr>
        <p:spPr>
          <a:xfrm>
            <a:off x="598516" y="2654084"/>
            <a:ext cx="7535341" cy="1209675"/>
          </a:xfrm>
          <a:prstGeom prst="rect">
            <a:avLst/>
          </a:prstGeom>
          <a:noFill/>
          <a:ln/>
        </p:spPr>
        <p:txBody>
          <a:bodyPr wrap="square" lIns="0" tIns="0" rIns="0" bIns="0" rtlCol="0" anchor="t"/>
          <a:lstStyle/>
          <a:p>
            <a:pPr lvl="0" algn="just">
              <a:lnSpc>
                <a:spcPts val="2375"/>
              </a:lnSpc>
              <a:buClr>
                <a:srgbClr val="000000"/>
              </a:buClr>
            </a:pPr>
            <a:r>
              <a:rPr lang="en-US" sz="1600"/>
              <a:t>Pressure fluctuations of the Roots blower for the coal feeder are a concerning issue. All of these problems typically occur during the initial design phase of the cement production line. After retrofit measures were implemented, the thermal energy consumption index of this plant was reduced to below 700 kcal/kg.cl.</a:t>
            </a:r>
            <a:endParaRPr kumimoji="0" lang="en-US" sz="1600" b="0" i="0" u="none" strike="noStrike" kern="0" cap="none" spc="0" normalizeH="0" baseline="0" noProof="0" dirty="0">
              <a:ln>
                <a:noFill/>
              </a:ln>
              <a:effectLst/>
              <a:uLnTx/>
              <a:uFillTx/>
              <a:cs typeface="Arial"/>
              <a:sym typeface="Arial"/>
            </a:endParaRPr>
          </a:p>
        </p:txBody>
      </p:sp>
      <p:pic>
        <p:nvPicPr>
          <p:cNvPr id="8" name="Image 14">
            <a:extLst>
              <a:ext uri="{FF2B5EF4-FFF2-40B4-BE49-F238E27FC236}">
                <a16:creationId xmlns:a16="http://schemas.microsoft.com/office/drawing/2014/main" id="{38FD95A4-D7F8-4BA1-CFBF-355463B3FA2D}"/>
              </a:ext>
            </a:extLst>
          </p:cNvPr>
          <p:cNvPicPr>
            <a:picLocks/>
          </p:cNvPicPr>
          <p:nvPr/>
        </p:nvPicPr>
        <p:blipFill>
          <a:blip r:embed="rId3" cstate="print"/>
          <a:stretch>
            <a:fillRect/>
          </a:stretch>
        </p:blipFill>
        <p:spPr>
          <a:xfrm>
            <a:off x="2477925" y="4210215"/>
            <a:ext cx="5439947" cy="2240693"/>
          </a:xfrm>
          <a:prstGeom prst="rect">
            <a:avLst/>
          </a:prstGeom>
        </p:spPr>
      </p:pic>
      <p:pic>
        <p:nvPicPr>
          <p:cNvPr id="9" name="Image 0" descr="preencoded.png">
            <a:extLst>
              <a:ext uri="{FF2B5EF4-FFF2-40B4-BE49-F238E27FC236}">
                <a16:creationId xmlns:a16="http://schemas.microsoft.com/office/drawing/2014/main" id="{C919B2B6-36AA-0111-22EF-B867D33B03BA}"/>
              </a:ext>
            </a:extLst>
          </p:cNvPr>
          <p:cNvPicPr>
            <a:picLocks noChangeAspect="1"/>
          </p:cNvPicPr>
          <p:nvPr/>
        </p:nvPicPr>
        <p:blipFill>
          <a:blip r:embed="rId4"/>
          <a:stretch>
            <a:fillRect/>
          </a:stretch>
        </p:blipFill>
        <p:spPr>
          <a:xfrm>
            <a:off x="8608443" y="2654084"/>
            <a:ext cx="2531216" cy="3796824"/>
          </a:xfrm>
          <a:prstGeom prst="rect">
            <a:avLst/>
          </a:prstGeom>
        </p:spPr>
      </p:pic>
      <p:sp>
        <p:nvSpPr>
          <p:cNvPr id="11" name="Title 1">
            <a:extLst>
              <a:ext uri="{FF2B5EF4-FFF2-40B4-BE49-F238E27FC236}">
                <a16:creationId xmlns:a16="http://schemas.microsoft.com/office/drawing/2014/main" id="{B969406C-82A2-8AE5-E3BA-7F6377078049}"/>
              </a:ext>
            </a:extLst>
          </p:cNvPr>
          <p:cNvSpPr txBox="1">
            <a:spLocks/>
          </p:cNvSpPr>
          <p:nvPr/>
        </p:nvSpPr>
        <p:spPr>
          <a:xfrm>
            <a:off x="0" y="616002"/>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3200" kern="0" dirty="0">
                <a:solidFill>
                  <a:srgbClr val="87C6CC">
                    <a:lumMod val="50000"/>
                  </a:srgbClr>
                </a:solidFill>
                <a:latin typeface="+mn-lt"/>
                <a:cs typeface="Arial" panose="020B0604020202020204" pitchFamily="34" charset="0"/>
              </a:rPr>
              <a:t>1. OPPORTUNITY TO RENOVATE THE KILN SYSTEM</a:t>
            </a:r>
            <a:endParaRPr kumimoji="0" lang="en-US" sz="3200" b="1" i="0" u="none" strike="noStrike" kern="0" cap="none" spc="0" normalizeH="0" baseline="0" noProof="0" dirty="0">
              <a:ln>
                <a:noFill/>
              </a:ln>
              <a:solidFill>
                <a:srgbClr val="87C6CC">
                  <a:lumMod val="50000"/>
                </a:srgbClr>
              </a:solidFill>
              <a:effectLst/>
              <a:uLnTx/>
              <a:uFillTx/>
              <a:latin typeface="+mn-lt"/>
              <a:cs typeface="Arial" panose="020B0604020202020204" pitchFamily="34" charset="0"/>
              <a:sym typeface="Fira Sans Extra Condensed"/>
            </a:endParaRPr>
          </a:p>
        </p:txBody>
      </p:sp>
      <p:sp>
        <p:nvSpPr>
          <p:cNvPr id="12" name="Text 0"/>
          <p:cNvSpPr/>
          <p:nvPr/>
        </p:nvSpPr>
        <p:spPr>
          <a:xfrm>
            <a:off x="598516" y="1193088"/>
            <a:ext cx="11015729" cy="665518"/>
          </a:xfrm>
          <a:prstGeom prst="rect">
            <a:avLst/>
          </a:prstGeom>
          <a:noFill/>
          <a:ln/>
        </p:spPr>
        <p:txBody>
          <a:bodyPr wrap="none" lIns="0" tIns="0" rIns="0" bIns="0" rtlCol="0" anchor="t"/>
          <a:lstStyle/>
          <a:p>
            <a:pPr>
              <a:lnSpc>
                <a:spcPts val="5550"/>
              </a:lnSpc>
            </a:pPr>
            <a:r>
              <a:rPr lang="en-US" sz="2000" b="1">
                <a:ea typeface="Alice" pitchFamily="34" charset="-122"/>
                <a:cs typeface="Alice" pitchFamily="34" charset="-120"/>
              </a:rPr>
              <a:t>Problem 2: Fluctuations in coal powder balance</a:t>
            </a:r>
          </a:p>
        </p:txBody>
      </p:sp>
    </p:spTree>
    <p:extLst>
      <p:ext uri="{BB962C8B-B14F-4D97-AF65-F5344CB8AC3E}">
        <p14:creationId xmlns:p14="http://schemas.microsoft.com/office/powerpoint/2010/main" val="1084126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E6B75-5BA1-A40A-DC00-2EE6C919E7B7}"/>
            </a:ext>
          </a:extLst>
        </p:cNvPr>
        <p:cNvGrpSpPr/>
        <p:nvPr/>
      </p:nvGrpSpPr>
      <p:grpSpPr>
        <a:xfrm>
          <a:off x="0" y="0"/>
          <a:ext cx="0" cy="0"/>
          <a:chOff x="0" y="0"/>
          <a:chExt cx="0" cy="0"/>
        </a:xfrm>
      </p:grpSpPr>
      <p:pic>
        <p:nvPicPr>
          <p:cNvPr id="5" name="Image 1" descr="preencoded.png">
            <a:extLst>
              <a:ext uri="{FF2B5EF4-FFF2-40B4-BE49-F238E27FC236}">
                <a16:creationId xmlns:a16="http://schemas.microsoft.com/office/drawing/2014/main" id="{F7D3CCDC-EBE5-7A12-42C2-F13215E942CD}"/>
              </a:ext>
            </a:extLst>
          </p:cNvPr>
          <p:cNvPicPr>
            <a:picLocks noChangeAspect="1"/>
          </p:cNvPicPr>
          <p:nvPr/>
        </p:nvPicPr>
        <p:blipFill>
          <a:blip r:embed="rId2"/>
          <a:stretch>
            <a:fillRect/>
          </a:stretch>
        </p:blipFill>
        <p:spPr>
          <a:xfrm>
            <a:off x="7288460" y="3047261"/>
            <a:ext cx="2771746" cy="2615866"/>
          </a:xfrm>
          <a:prstGeom prst="rect">
            <a:avLst/>
          </a:prstGeom>
        </p:spPr>
      </p:pic>
      <p:pic>
        <p:nvPicPr>
          <p:cNvPr id="6" name="Image 2" descr="preencoded.png">
            <a:extLst>
              <a:ext uri="{FF2B5EF4-FFF2-40B4-BE49-F238E27FC236}">
                <a16:creationId xmlns:a16="http://schemas.microsoft.com/office/drawing/2014/main" id="{B0E75347-5964-166D-7F4A-31149C1977E4}"/>
              </a:ext>
            </a:extLst>
          </p:cNvPr>
          <p:cNvPicPr>
            <a:picLocks noChangeAspect="1"/>
          </p:cNvPicPr>
          <p:nvPr/>
        </p:nvPicPr>
        <p:blipFill>
          <a:blip r:embed="rId3"/>
          <a:stretch>
            <a:fillRect/>
          </a:stretch>
        </p:blipFill>
        <p:spPr>
          <a:xfrm>
            <a:off x="2220971" y="3047261"/>
            <a:ext cx="2678607" cy="2615865"/>
          </a:xfrm>
          <a:prstGeom prst="rect">
            <a:avLst/>
          </a:prstGeom>
        </p:spPr>
      </p:pic>
      <p:sp>
        <p:nvSpPr>
          <p:cNvPr id="7" name="Text 1">
            <a:extLst>
              <a:ext uri="{FF2B5EF4-FFF2-40B4-BE49-F238E27FC236}">
                <a16:creationId xmlns:a16="http://schemas.microsoft.com/office/drawing/2014/main" id="{BF70CD5C-01AB-280F-F795-ABD002798D32}"/>
              </a:ext>
            </a:extLst>
          </p:cNvPr>
          <p:cNvSpPr/>
          <p:nvPr/>
        </p:nvSpPr>
        <p:spPr>
          <a:xfrm>
            <a:off x="637832" y="1550775"/>
            <a:ext cx="10908174" cy="1262521"/>
          </a:xfrm>
          <a:prstGeom prst="rect">
            <a:avLst/>
          </a:prstGeom>
          <a:noFill/>
          <a:ln/>
        </p:spPr>
        <p:txBody>
          <a:bodyPr wrap="square" lIns="0" tIns="0" rIns="0" bIns="0" rtlCol="0" anchor="t"/>
          <a:lstStyle/>
          <a:p>
            <a:pPr algn="just">
              <a:lnSpc>
                <a:spcPct val="150000"/>
              </a:lnSpc>
              <a:spcBef>
                <a:spcPts val="600"/>
              </a:spcBef>
              <a:spcAft>
                <a:spcPts val="600"/>
              </a:spcAft>
            </a:pPr>
            <a:r>
              <a:rPr lang="en-US" dirty="0">
                <a:ea typeface="Lora" pitchFamily="34" charset="-122"/>
                <a:cs typeface="Lora" pitchFamily="34" charset="-120"/>
              </a:rPr>
              <a:t>Calciner plays an important role in the clinker firing process. Calciner renovation helps to optimize heat transfer and reduce energy consumption. Renovation solutions include changing the internal design, using better heat-resistant materials and improving the control system.</a:t>
            </a:r>
            <a:endParaRPr lang="en-US" dirty="0"/>
          </a:p>
        </p:txBody>
      </p:sp>
      <p:sp>
        <p:nvSpPr>
          <p:cNvPr id="2" name="Title 1">
            <a:extLst>
              <a:ext uri="{FF2B5EF4-FFF2-40B4-BE49-F238E27FC236}">
                <a16:creationId xmlns:a16="http://schemas.microsoft.com/office/drawing/2014/main" id="{38056A94-6AB3-25F6-AA50-B8D8B96DF71A}"/>
              </a:ext>
            </a:extLst>
          </p:cNvPr>
          <p:cNvSpPr txBox="1">
            <a:spLocks/>
          </p:cNvSpPr>
          <p:nvPr/>
        </p:nvSpPr>
        <p:spPr>
          <a:xfrm>
            <a:off x="637832" y="599761"/>
            <a:ext cx="1090817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3200" kern="0" dirty="0">
                <a:solidFill>
                  <a:srgbClr val="87C6CC">
                    <a:lumMod val="50000"/>
                  </a:srgbClr>
                </a:solidFill>
                <a:latin typeface="Arial"/>
                <a:cs typeface="Arial" panose="020B0604020202020204" pitchFamily="34" charset="0"/>
              </a:rPr>
              <a:t>2. CALCINER RETROFIT OPPORTUNITIES</a:t>
            </a:r>
            <a:endParaRPr kumimoji="0" lang="en-US" sz="32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719072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843E8-CAF9-11BB-A534-7810905171A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C28586F-67BE-C258-108C-F2CEF1C55A2F}"/>
              </a:ext>
            </a:extLst>
          </p:cNvPr>
          <p:cNvSpPr txBox="1">
            <a:spLocks/>
          </p:cNvSpPr>
          <p:nvPr/>
        </p:nvSpPr>
        <p:spPr>
          <a:xfrm>
            <a:off x="637832" y="652842"/>
            <a:ext cx="1093005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kern="0" dirty="0">
                <a:solidFill>
                  <a:srgbClr val="87C6CC">
                    <a:lumMod val="50000"/>
                  </a:srgbClr>
                </a:solidFill>
                <a:latin typeface="Arial"/>
                <a:cs typeface="Arial" panose="020B0604020202020204" pitchFamily="34" charset="0"/>
              </a:rPr>
              <a:t>3. KILN TAIL GAS CHAMBER RETROFIT OPPORTUNITIES</a:t>
            </a:r>
            <a:endParaRPr kumimoji="0" lang="en-US"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pic>
        <p:nvPicPr>
          <p:cNvPr id="8" name="Image 1" descr="preencoded.png">
            <a:extLst>
              <a:ext uri="{FF2B5EF4-FFF2-40B4-BE49-F238E27FC236}">
                <a16:creationId xmlns:a16="http://schemas.microsoft.com/office/drawing/2014/main" id="{6088CF52-24C6-1582-0ECD-9A1532CD916E}"/>
              </a:ext>
            </a:extLst>
          </p:cNvPr>
          <p:cNvPicPr>
            <a:picLocks noChangeAspect="1"/>
          </p:cNvPicPr>
          <p:nvPr/>
        </p:nvPicPr>
        <p:blipFill>
          <a:blip r:embed="rId2"/>
          <a:stretch>
            <a:fillRect/>
          </a:stretch>
        </p:blipFill>
        <p:spPr>
          <a:xfrm>
            <a:off x="1677133" y="1582466"/>
            <a:ext cx="3708400" cy="2781300"/>
          </a:xfrm>
          <a:prstGeom prst="rect">
            <a:avLst/>
          </a:prstGeom>
        </p:spPr>
      </p:pic>
      <p:pic>
        <p:nvPicPr>
          <p:cNvPr id="9" name="Image 2" descr="preencoded.png">
            <a:extLst>
              <a:ext uri="{FF2B5EF4-FFF2-40B4-BE49-F238E27FC236}">
                <a16:creationId xmlns:a16="http://schemas.microsoft.com/office/drawing/2014/main" id="{EAFD0B6A-2437-1718-1535-97A6770A22F4}"/>
              </a:ext>
            </a:extLst>
          </p:cNvPr>
          <p:cNvPicPr>
            <a:picLocks noChangeAspect="1"/>
          </p:cNvPicPr>
          <p:nvPr/>
        </p:nvPicPr>
        <p:blipFill>
          <a:blip r:embed="rId3"/>
          <a:stretch>
            <a:fillRect/>
          </a:stretch>
        </p:blipFill>
        <p:spPr>
          <a:xfrm>
            <a:off x="6814501" y="1582466"/>
            <a:ext cx="3708400" cy="2781300"/>
          </a:xfrm>
          <a:prstGeom prst="rect">
            <a:avLst/>
          </a:prstGeom>
        </p:spPr>
      </p:pic>
      <p:sp>
        <p:nvSpPr>
          <p:cNvPr id="10" name="Text 1">
            <a:extLst>
              <a:ext uri="{FF2B5EF4-FFF2-40B4-BE49-F238E27FC236}">
                <a16:creationId xmlns:a16="http://schemas.microsoft.com/office/drawing/2014/main" id="{85025BA1-FEFD-29F8-E938-A04186FD1B7B}"/>
              </a:ext>
            </a:extLst>
          </p:cNvPr>
          <p:cNvSpPr/>
          <p:nvPr/>
        </p:nvSpPr>
        <p:spPr>
          <a:xfrm>
            <a:off x="769299" y="4798190"/>
            <a:ext cx="10798587" cy="577095"/>
          </a:xfrm>
          <a:prstGeom prst="rect">
            <a:avLst/>
          </a:prstGeom>
          <a:noFill/>
          <a:ln/>
        </p:spPr>
        <p:txBody>
          <a:bodyPr wrap="none" lIns="0" tIns="0" rIns="0" bIns="0" rtlCol="0" anchor="t"/>
          <a:lstStyle/>
          <a:p>
            <a:pPr algn="just">
              <a:lnSpc>
                <a:spcPct val="130000"/>
              </a:lnSpc>
            </a:pPr>
            <a:r>
              <a:rPr lang="en-US"/>
              <a:t>The kiln tail gas chamber is where exhaust gases from the kiln are collected and treated. Retrofitting the</a:t>
            </a:r>
          </a:p>
          <a:p>
            <a:pPr algn="just">
              <a:lnSpc>
                <a:spcPct val="130000"/>
              </a:lnSpc>
            </a:pPr>
            <a:r>
              <a:rPr lang="en-US"/>
              <a:t>kiln tail gas chamber helps reduce the emission of dust and harmful gases into the environment, while also</a:t>
            </a:r>
          </a:p>
          <a:p>
            <a:pPr algn="just">
              <a:lnSpc>
                <a:spcPct val="130000"/>
              </a:lnSpc>
            </a:pPr>
            <a:r>
              <a:rPr lang="en-US"/>
              <a:t>recovering heat for reuse.</a:t>
            </a:r>
          </a:p>
        </p:txBody>
      </p:sp>
    </p:spTree>
    <p:extLst>
      <p:ext uri="{BB962C8B-B14F-4D97-AF65-F5344CB8AC3E}">
        <p14:creationId xmlns:p14="http://schemas.microsoft.com/office/powerpoint/2010/main" val="1835346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49EED-CC61-F313-FEB6-492017B9822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FD63C77-9272-03F6-BF33-AD6926562CD5}"/>
              </a:ext>
            </a:extLst>
          </p:cNvPr>
          <p:cNvSpPr txBox="1">
            <a:spLocks/>
          </p:cNvSpPr>
          <p:nvPr/>
        </p:nvSpPr>
        <p:spPr>
          <a:xfrm>
            <a:off x="0" y="594183"/>
            <a:ext cx="1219199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2400" dirty="0">
                <a:solidFill>
                  <a:schemeClr val="accent1">
                    <a:lumMod val="50000"/>
                  </a:schemeClr>
                </a:solidFill>
                <a:latin typeface="+mn-lt"/>
                <a:cs typeface="Arial" panose="020B0604020202020204" pitchFamily="34" charset="0"/>
              </a:rPr>
              <a:t>4. OPPORTUNITIES FOR RENOVATING THE MATERIAL </a:t>
            </a:r>
          </a:p>
          <a:p>
            <a:pPr lvl="0">
              <a:buClr>
                <a:srgbClr val="000000"/>
              </a:buClr>
            </a:pPr>
            <a:r>
              <a:rPr lang="en-US" sz="2400" dirty="0">
                <a:solidFill>
                  <a:schemeClr val="accent1">
                    <a:lumMod val="50000"/>
                  </a:schemeClr>
                </a:solidFill>
                <a:latin typeface="+mn-lt"/>
                <a:cs typeface="Arial" panose="020B0604020202020204" pitchFamily="34" charset="0"/>
              </a:rPr>
              <a:t>DISTRIBUTION BOX OF THE HEAT EXCHANGER TOWER</a:t>
            </a:r>
            <a:endParaRPr kumimoji="0" lang="en-US" sz="2400" b="1" i="0" u="none" strike="noStrike" kern="0" cap="none" spc="0" normalizeH="0" baseline="0" noProof="0" dirty="0">
              <a:ln>
                <a:noFill/>
              </a:ln>
              <a:solidFill>
                <a:schemeClr val="accent1">
                  <a:lumMod val="50000"/>
                </a:schemeClr>
              </a:solidFill>
              <a:effectLst/>
              <a:uLnTx/>
              <a:uFillTx/>
              <a:latin typeface="+mn-lt"/>
              <a:cs typeface="Arial" panose="020B0604020202020204" pitchFamily="34" charset="0"/>
              <a:sym typeface="Fira Sans Extra Condensed"/>
            </a:endParaRPr>
          </a:p>
        </p:txBody>
      </p:sp>
      <p:pic>
        <p:nvPicPr>
          <p:cNvPr id="2" name="Image 1" descr="preencoded.png">
            <a:extLst>
              <a:ext uri="{FF2B5EF4-FFF2-40B4-BE49-F238E27FC236}">
                <a16:creationId xmlns:a16="http://schemas.microsoft.com/office/drawing/2014/main" id="{90DBD047-2A41-E107-63E5-A259BAC57E2F}"/>
              </a:ext>
            </a:extLst>
          </p:cNvPr>
          <p:cNvPicPr>
            <a:picLocks noChangeAspect="1"/>
          </p:cNvPicPr>
          <p:nvPr/>
        </p:nvPicPr>
        <p:blipFill>
          <a:blip r:embed="rId2"/>
          <a:stretch>
            <a:fillRect/>
          </a:stretch>
        </p:blipFill>
        <p:spPr>
          <a:xfrm>
            <a:off x="2134169" y="1610591"/>
            <a:ext cx="3047849" cy="3171829"/>
          </a:xfrm>
          <a:prstGeom prst="rect">
            <a:avLst/>
          </a:prstGeom>
        </p:spPr>
      </p:pic>
      <p:pic>
        <p:nvPicPr>
          <p:cNvPr id="4" name="Image 2" descr="preencoded.png">
            <a:extLst>
              <a:ext uri="{FF2B5EF4-FFF2-40B4-BE49-F238E27FC236}">
                <a16:creationId xmlns:a16="http://schemas.microsoft.com/office/drawing/2014/main" id="{D49B87B4-21DF-B9F7-CE6D-41FDDCD0E607}"/>
              </a:ext>
            </a:extLst>
          </p:cNvPr>
          <p:cNvPicPr>
            <a:picLocks noChangeAspect="1"/>
          </p:cNvPicPr>
          <p:nvPr/>
        </p:nvPicPr>
        <p:blipFill>
          <a:blip r:embed="rId3"/>
          <a:stretch>
            <a:fillRect/>
          </a:stretch>
        </p:blipFill>
        <p:spPr>
          <a:xfrm>
            <a:off x="7063716" y="1610591"/>
            <a:ext cx="2985859" cy="3171829"/>
          </a:xfrm>
          <a:prstGeom prst="rect">
            <a:avLst/>
          </a:prstGeom>
        </p:spPr>
      </p:pic>
      <p:sp>
        <p:nvSpPr>
          <p:cNvPr id="5" name="Text 1">
            <a:extLst>
              <a:ext uri="{FF2B5EF4-FFF2-40B4-BE49-F238E27FC236}">
                <a16:creationId xmlns:a16="http://schemas.microsoft.com/office/drawing/2014/main" id="{19FDAB30-E3CB-EAC0-E3D1-D8A834655FB1}"/>
              </a:ext>
            </a:extLst>
          </p:cNvPr>
          <p:cNvSpPr/>
          <p:nvPr/>
        </p:nvSpPr>
        <p:spPr>
          <a:xfrm>
            <a:off x="616856" y="4931929"/>
            <a:ext cx="11081658" cy="743398"/>
          </a:xfrm>
          <a:prstGeom prst="rect">
            <a:avLst/>
          </a:prstGeom>
          <a:noFill/>
          <a:ln/>
        </p:spPr>
        <p:txBody>
          <a:bodyPr wrap="square" lIns="0" tIns="0" rIns="0" bIns="0" rtlCol="0" anchor="t"/>
          <a:lstStyle/>
          <a:p>
            <a:pPr lvl="0">
              <a:lnSpc>
                <a:spcPct val="150000"/>
              </a:lnSpc>
              <a:buClr>
                <a:srgbClr val="000000"/>
              </a:buClr>
            </a:pPr>
            <a:r>
              <a:rPr lang="en-US"/>
              <a:t>The material distribution box of the heat exchanger tower plays the role of evenly distributing the material throughout the tower, ensuring optimal heat exchange efficiency. Renovating the material distribution box helps enhance heat exchange performance and reduce energy consumption.</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226273268"/>
      </p:ext>
    </p:extLst>
  </p:cSld>
  <p:clrMapOvr>
    <a:masterClrMapping/>
  </p:clrMapOvr>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MD4- Training material for Management Officer Cement (EN)</Template>
  <TotalTime>825</TotalTime>
  <Words>5306</Words>
  <Application>Microsoft Office PowerPoint</Application>
  <PresentationFormat>Widescreen</PresentationFormat>
  <Paragraphs>834</Paragraphs>
  <Slides>54</Slides>
  <Notes>10</Notes>
  <HiddenSlides>0</HiddenSlides>
  <MMClips>0</MMClips>
  <ScaleCrop>false</ScaleCrop>
  <HeadingPairs>
    <vt:vector size="6" baseType="variant">
      <vt:variant>
        <vt:lpstr>Fonts Used</vt:lpstr>
      </vt:variant>
      <vt:variant>
        <vt:i4>9</vt:i4>
      </vt:variant>
      <vt:variant>
        <vt:lpstr>Theme</vt:lpstr>
      </vt:variant>
      <vt:variant>
        <vt:i4>6</vt:i4>
      </vt:variant>
      <vt:variant>
        <vt:lpstr>Slide Titles</vt:lpstr>
      </vt:variant>
      <vt:variant>
        <vt:i4>54</vt:i4>
      </vt:variant>
    </vt:vector>
  </HeadingPairs>
  <TitlesOfParts>
    <vt:vector size="69" baseType="lpstr">
      <vt:lpstr>Aptos</vt:lpstr>
      <vt:lpstr>Arial</vt:lpstr>
      <vt:lpstr>Calibri</vt:lpstr>
      <vt:lpstr>Courier New</vt:lpstr>
      <vt:lpstr>Fira Sans Extra Condensed</vt:lpstr>
      <vt:lpstr>Roboto</vt:lpstr>
      <vt:lpstr>Symbol</vt:lpstr>
      <vt:lpstr>Times New Roman</vt:lpstr>
      <vt:lpstr>Wingdings</vt:lpstr>
      <vt:lpstr>1_Energy Saving Infographics by Slidesgo</vt:lpstr>
      <vt:lpstr>Energy Saving Infographics by Slidesgo</vt:lpstr>
      <vt:lpstr>4_Energy Saving Infographics by Slidesgo</vt:lpstr>
      <vt:lpstr>2_Energy Saving Infographics by Slidesgo</vt:lpstr>
      <vt:lpstr>3_Energy Saving Infographics by Slidesgo</vt:lpstr>
      <vt:lpstr>5_Energy Saving Infographics by Slidesgo</vt:lpstr>
      <vt:lpstr>TRAINING PROGRAMME  FOR INDUSTRIAL ENTERPRISEs </vt:lpstr>
      <vt:lpstr>CEMENT INDUSTRY</vt:lpstr>
      <vt:lpstr>CONTENT</vt:lpstr>
      <vt:lpstr>I. INFORMATION ABOUT EE OPPORTUNITIES FOR THE CEMENT INDUSTRY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ENHANCING INTERNAL MANAGEMENT AND EQUIPMENT MAINTENANCE</vt:lpstr>
      <vt:lpstr>12. ENHANCING INTERNAL MANAGEMENT AND EQUIPMENT MAINTENANCE</vt:lpstr>
      <vt:lpstr>12. ENHANCING INTERNAL MANAGEMENT AND EQUIPMENT MAINTENANCE</vt:lpstr>
      <vt:lpstr>II. SOME TYPICAL MEASURES ARE PROPOSED</vt:lpstr>
      <vt:lpstr>1. Renovating the lighting system</vt:lpstr>
      <vt:lpstr>1. Renovating the lighting system</vt:lpstr>
      <vt:lpstr>1. Renovating the lighting system</vt:lpstr>
      <vt:lpstr>1. Renovating the lighting system</vt:lpstr>
      <vt:lpstr>PowerPoint Presentation</vt:lpstr>
      <vt:lpstr>PowerPoint Presentation</vt:lpstr>
      <vt:lpstr>PowerPoint Presentation</vt:lpstr>
      <vt:lpstr>PowerPoint Presentation</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3. Install ENPOSS - DORCE harmonic filter devices for the rectifier system supplying power to the kiln and drying furnace units in lines 1 and 2 </vt:lpstr>
      <vt:lpstr>4. Utilizing the waste heat from the clinker kiln flue gas and the exhaust air from the clinker cooling process to generate electricity </vt:lpstr>
      <vt:lpstr>4. Utilizing the waste heat from the clinker kiln flue gas and the exhaust air from the clinker cooling process to generate el</vt:lpstr>
      <vt:lpstr>4. Utilizing the waste heat from the clinker kiln flue gas and the exhaust air from the clinker cooling process to generate el</vt:lpstr>
      <vt:lpstr>4. Utilizing the waste heat from the clinker kiln flue gas and the exhaust air from the clinker cooling process to generate el</vt:lpstr>
      <vt:lpstr>5. Installing inverters for the calciner fans 421FN02</vt:lpstr>
      <vt:lpstr>5. Installing inverters for the calciner fans 421FN02</vt:lpstr>
      <vt:lpstr>5. Installing inverters for the calciner fans 421FN02</vt:lpstr>
      <vt:lpstr>6. Install an inverter for the exhaust fan of the grinding system 541FN03</vt:lpstr>
      <vt:lpstr>6. Install an inverter for the exhaust fan of the grinding system 541FN03</vt:lpstr>
      <vt:lpstr>6. Install an inverter for the exhaust fan of the grinding system 541FN03</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PROGRAMME  FOR IEs</dc:title>
  <dc:creator>Admin</dc:creator>
  <cp:lastModifiedBy>Phúc Mạnh</cp:lastModifiedBy>
  <cp:revision>23</cp:revision>
  <dcterms:created xsi:type="dcterms:W3CDTF">2025-04-29T01:48:27Z</dcterms:created>
  <dcterms:modified xsi:type="dcterms:W3CDTF">2025-08-14T08:08:32Z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1393383</vt:lpwstr>
  </property>
  <property fmtid="{D5CDD505-2E9C-101B-9397-08002B2CF9AE}" name="NXPowerLiteSettings" pid="3">
    <vt:lpwstr>F7000400038000</vt:lpwstr>
  </property>
  <property fmtid="{D5CDD505-2E9C-101B-9397-08002B2CF9AE}" name="NXPowerLiteVersion" pid="4">
    <vt:lpwstr>S11.0.1</vt:lpwstr>
  </property>
</Properties>
</file>